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378" r:id="rId2"/>
    <p:sldId id="388" r:id="rId3"/>
    <p:sldId id="390" r:id="rId4"/>
    <p:sldId id="391" r:id="rId5"/>
    <p:sldId id="393" r:id="rId6"/>
    <p:sldId id="379" r:id="rId7"/>
    <p:sldId id="401" r:id="rId8"/>
    <p:sldId id="346" r:id="rId9"/>
    <p:sldId id="375" r:id="rId10"/>
    <p:sldId id="376" r:id="rId11"/>
    <p:sldId id="368" r:id="rId12"/>
    <p:sldId id="369" r:id="rId13"/>
    <p:sldId id="398" r:id="rId14"/>
    <p:sldId id="377" r:id="rId15"/>
    <p:sldId id="400" r:id="rId16"/>
    <p:sldId id="394" r:id="rId17"/>
    <p:sldId id="392" r:id="rId18"/>
    <p:sldId id="371" r:id="rId19"/>
    <p:sldId id="372" r:id="rId20"/>
    <p:sldId id="397" r:id="rId21"/>
    <p:sldId id="396" r:id="rId22"/>
    <p:sldId id="373" r:id="rId23"/>
    <p:sldId id="380" r:id="rId24"/>
    <p:sldId id="381" r:id="rId25"/>
    <p:sldId id="382" r:id="rId26"/>
    <p:sldId id="395" r:id="rId27"/>
    <p:sldId id="383" r:id="rId28"/>
    <p:sldId id="384" r:id="rId29"/>
    <p:sldId id="399" r:id="rId30"/>
    <p:sldId id="385" r:id="rId3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5" autoAdjust="0"/>
    <p:restoredTop sz="94624" autoAdjust="0"/>
  </p:normalViewPr>
  <p:slideViewPr>
    <p:cSldViewPr>
      <p:cViewPr>
        <p:scale>
          <a:sx n="78" d="100"/>
          <a:sy n="78" d="100"/>
        </p:scale>
        <p:origin x="-614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92F823-B6BA-46AA-A2EC-0769C5CA10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348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3"/>
            <a:ext cx="5438775" cy="44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FD9580-8AFD-48F1-95AE-3E4BDBE509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611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8DBB8-CD1C-48F7-BBEE-6468D17B33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32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38613-A21B-48B9-86DD-CD95C0F840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57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19B9-0B78-487C-8F6D-EAE80C1B61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78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7211-6C93-41ED-B4AC-7624068CAF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91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E040-54E2-4E7D-9CFB-DE78EF3807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608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BD02-3C01-46F0-8DC9-9A04B416B5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26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B8ED2-08D1-42D0-92D4-EF8FF25BF3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51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2CB55-E336-420D-9F91-74407CFFA1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8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EAD72-BDD6-4D4E-8654-2F009470CA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54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A327B-ED74-4A46-94A5-DA9AAD12B5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77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D0CD-E47F-47C1-A793-562CA3CDAA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28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ZENTACJA_SLAJDY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A1FE0A7-521B-4D73-8AD3-5B54AAD75B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2" name="Picture 8" descr="KIW_MEN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REZENTACJA_SLAJDY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Departament Funduszy Strukturalnych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sz="4000" dirty="0" smtClean="0"/>
              <a:t>Projekty innowacyjne testujące</a:t>
            </a:r>
          </a:p>
          <a:p>
            <a:pPr>
              <a:lnSpc>
                <a:spcPct val="150000"/>
              </a:lnSpc>
            </a:pPr>
            <a:r>
              <a:rPr lang="pl-PL" sz="4000" dirty="0" smtClean="0"/>
              <a:t>Priorytet III PO KL</a:t>
            </a:r>
          </a:p>
          <a:p>
            <a:pPr>
              <a:lnSpc>
                <a:spcPct val="150000"/>
              </a:lnSpc>
            </a:pPr>
            <a:r>
              <a:rPr lang="pl-PL" sz="2000" i="1" dirty="0" smtClean="0"/>
              <a:t> </a:t>
            </a:r>
          </a:p>
          <a:p>
            <a:r>
              <a:rPr lang="pl-PL" sz="4000" i="1" dirty="0" smtClean="0"/>
              <a:t>produkty finalne</a:t>
            </a:r>
            <a:endParaRPr lang="pl-PL" sz="4000" i="1" dirty="0"/>
          </a:p>
        </p:txBody>
      </p:sp>
    </p:spTree>
    <p:extLst>
      <p:ext uri="{BB962C8B-B14F-4D97-AF65-F5344CB8AC3E}">
        <p14:creationId xmlns:p14="http://schemas.microsoft.com/office/powerpoint/2010/main" val="12787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772400" cy="838200"/>
          </a:xfrm>
        </p:spPr>
        <p:txBody>
          <a:bodyPr/>
          <a:lstStyle/>
          <a:p>
            <a:r>
              <a:rPr lang="pl-PL" dirty="0"/>
              <a:t>Departament Funduszy Strukturalnych</a:t>
            </a:r>
            <a:endParaRPr lang="pl-PL" dirty="0" smtClean="0"/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425" cy="5183187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„Era entera e-learning dla młodzieży”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stworzenie programu zajęć pozalekcyjnych z wykorzystaniem platformy e-</a:t>
            </a:r>
            <a:r>
              <a:rPr lang="pl-PL" sz="1600" dirty="0" err="1"/>
              <a:t>learningowej</a:t>
            </a:r>
            <a:r>
              <a:rPr lang="pl-PL" sz="1600" dirty="0"/>
              <a:t> obejmujący zagadnienia: tworzenie stron WWW, grafika prezentacyjna, nowoczesne technologie w Internecie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http://eraentera.wzdz.pl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Program zajęć pozalekcyjnych z wykorzystaniem platformy </a:t>
            </a:r>
            <a:r>
              <a:rPr lang="pl-PL" sz="1600" dirty="0" smtClean="0"/>
              <a:t>e-</a:t>
            </a:r>
            <a:r>
              <a:rPr lang="pl-PL" sz="1600" dirty="0" err="1" smtClean="0"/>
              <a:t>learningowej</a:t>
            </a:r>
            <a:endParaRPr lang="pl-PL" sz="1600" dirty="0" smtClean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Wojewódzki Zakład Doskonalenia Zawodowego w Szczecinie</a:t>
            </a:r>
            <a:endParaRPr lang="pl-PL" sz="1600" b="1" dirty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55082A8F-B047-4A90-A5F1-FA1CC3F9A606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  <a:endParaRPr lang="pl-PL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4953000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„INTERBLOK”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zainteresowania uczniów szkół gimnazjalnych kontynuacją nauki na kierunkach techniczno-przyrodniczych. Program angażuje uczniów w odkrywanie praw przyrody dzięki przeprowadzaniu przez nich eksperymentów wg instrukcji (w klasie I), rozwiązywaniu problemów badawczych (w klasie II) oraz budowaniu prototypów urządzeń (w klasie III</a:t>
            </a:r>
            <a:r>
              <a:rPr lang="pl-PL" sz="1600" dirty="0" smtClean="0"/>
              <a:t>).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http://www.interblok.pl/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INTERBLOK - Interdyscyplinarny program nauczania blokowego przedmiotów matematyczno-przyrodniczych i informatyki w gimnazjum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Samodzielne Koło Terenowe nr 64 Społecznego Towarzystwa Oświatowego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5551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„Krok w przedsiębiorczość”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zaprojektowanie i pilotażowe wdrożenie testujące (w woj. małopolskim i podkarpackim) innowacyjnego programu kształtowania postaw przedsiębiorczych, rozwijania kompetencji matematycznych i umiejętności komputerowych w szkołach ponadgimnazjalnych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</a:t>
            </a:r>
            <a:r>
              <a:rPr lang="pl-PL" sz="1600" b="1" dirty="0" smtClean="0"/>
              <a:t>www: </a:t>
            </a:r>
            <a:r>
              <a:rPr lang="pl-PL" sz="1600" dirty="0" smtClean="0"/>
              <a:t>http</a:t>
            </a:r>
            <a:r>
              <a:rPr lang="pl-PL" sz="1600" dirty="0"/>
              <a:t>://www.krokwprzedsiebiorczosc.pl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Innowacyjna Strategia Kształcenia w zakresie przedsiębiorczości oraz kształtowania kompetencji informatycznych i matematycznych, z wykorzystaniem wirtualnej Otwartej Platformy Edukacyjnej (OPE</a:t>
            </a:r>
            <a:r>
              <a:rPr lang="pl-PL" sz="1600" dirty="0" smtClean="0"/>
              <a:t>).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Nowa Era Sp. z o.o.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8087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„MAPPTIPE Innowacyjne narzędzie do tworzenia multimedialnych materiałów edukacyjnych”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opracowanie uporządkowanego zbioru powszechnie dostępnych, bezpłatnych, multimedialnych materiałów edukacyjnych, zorganizowanych w czytelną strukturę i ujętych w jednolitą strukturę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http://www.kiw-pokl.org.pl/MAPPTIPE/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Innowacyjny program nauczania oraz wspierająca go aplikacja MAPPTIPE, innowacyjne narzędzie, powstałe na bazie doświadczeń nauczycieli, zewnętrznych ekspertów oraz sugestii samych uczniów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Fundacja Nauka i Wiedza</a:t>
            </a:r>
            <a:endParaRPr lang="pl-PL" sz="1600" b="1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51674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  <a:endParaRPr lang="pl-PL" dirty="0" smtClean="0"/>
          </a:p>
        </p:txBody>
      </p:sp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„Matematyka Innego Wymiaru”</a:t>
            </a:r>
            <a:endParaRPr lang="pl-PL" sz="2000" b="1" dirty="0"/>
          </a:p>
          <a:p>
            <a:pPr marL="1066800" indent="-711200" algn="just" eaLnBrk="1" hangingPunct="1"/>
            <a:endParaRPr lang="pl-PL" sz="20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wykorzystanie innowacyjnego systemu wsparcia nauczania matematyki T-L-S (Team-Leader-Space) przez uczniów i nauczycieli poszczególnych typów szkół (szkoły podstawowej, gimnazjum oraz szkoły ponadgimnazjalnej</a:t>
            </a:r>
            <a:r>
              <a:rPr lang="pl-PL" sz="1600" dirty="0" smtClean="0"/>
              <a:t>).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http://www.matematykainnegowymiaru.pl/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Innowacyjny system wsparcia nauczania matematyki ELITMAT TEAM-LEADER-SPACE dla poszczególnych typów szkół (szkoły podstawowej, gimnazjum oraz szkoły ponadgimnazjalnej</a:t>
            </a:r>
            <a:r>
              <a:rPr lang="pl-PL" sz="1600" dirty="0" smtClean="0"/>
              <a:t>)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</a:t>
            </a:r>
            <a:r>
              <a:rPr lang="pl-PL" sz="1600" b="1" dirty="0" smtClean="0"/>
              <a:t>:</a:t>
            </a:r>
            <a:r>
              <a:rPr lang="pl-PL" sz="1600" dirty="0"/>
              <a:t> Firma Edukacyjno-Wydawnicza ELITMAT Dariusz </a:t>
            </a:r>
            <a:r>
              <a:rPr lang="pl-PL" sz="1600" dirty="0" err="1"/>
              <a:t>Kulma</a:t>
            </a:r>
            <a:endParaRPr lang="pl-PL" sz="1600" b="1" dirty="0"/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2E37F336-11FF-4535-B63A-8714A2DC877D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„Model pracy pozalekcyjnej z wykorzystaniem nowatorskich metod pracy oraz współczesnych technik informatycznych”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</a:t>
            </a:r>
            <a:r>
              <a:rPr lang="pl-PL" sz="1600" dirty="0" smtClean="0"/>
              <a:t>zainteresowań </a:t>
            </a:r>
            <a:r>
              <a:rPr lang="pl-PL" sz="1600" dirty="0"/>
              <a:t>600 uczniów z 20 wiejskich szkół gimnazjalnych województwa małopolskiego i podkarpackiego kontynuacją nauki na dalszych etapach kształcenia na kierunkach o kluczowym znaczeniu dla GOW: technicznych, matematycznych, przyrodniczych oraz rozwijanie umiejętności posługiwania się ICT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http://www.gmina-gorlice-innowacyjny.pl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Model pracy pozalekcyjnej z wykorzystaniem nowatorskich metod pracy oraz współczesnych technik </a:t>
            </a:r>
            <a:r>
              <a:rPr lang="pl-PL" sz="1600" dirty="0" smtClean="0"/>
              <a:t>informatycznych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</a:t>
            </a:r>
            <a:r>
              <a:rPr lang="pl-PL" sz="1600" dirty="0"/>
              <a:t> Gmina Gorlice / Oświatowy Zespół </a:t>
            </a:r>
            <a:r>
              <a:rPr lang="pl-PL" sz="1600" dirty="0" err="1"/>
              <a:t>Ekonomiczno</a:t>
            </a:r>
            <a:r>
              <a:rPr lang="pl-PL" sz="1600" dirty="0"/>
              <a:t> - Administracyjny Gminy Gorlice</a:t>
            </a:r>
          </a:p>
        </p:txBody>
      </p:sp>
    </p:spTree>
    <p:extLst>
      <p:ext uri="{BB962C8B-B14F-4D97-AF65-F5344CB8AC3E}">
        <p14:creationId xmlns:p14="http://schemas.microsoft.com/office/powerpoint/2010/main" val="2176530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„Praktyczny program z zakresu OZE – innowacja dla szkół ponadgimnazjalnych”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opracowanie i wdrożenie praktycznego programu nauczania z zakresu OZE w szkołach ponadgimnazjalnych kształcących w zawodach o profilu rolniczym w okresie od 1 lipca 2010 r. do 30 czerwca 2013 r.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http://www.praktycznyprogram.ekspert-sitr.pl/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Praktyczny program nauczania przedmiotu "Odnawialne Źródła </a:t>
            </a:r>
            <a:r>
              <a:rPr lang="pl-PL" sz="1600" dirty="0" smtClean="0"/>
              <a:t>Energii„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</a:t>
            </a:r>
            <a:r>
              <a:rPr lang="pl-PL" sz="1600" dirty="0"/>
              <a:t> EKSPERT - SITR sp. z o.o. w Koszalinie</a:t>
            </a:r>
            <a:endParaRPr lang="pl-PL" sz="1600" b="1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4359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„Projekt EKOLOGIA – innowacyjny, interdyscyplinarny program nauczania przedmiotów matematyczno-przyrodniczych metodą projektu”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wypracowanie i przetestowanie do 2013 r. kompleksowego, innowacyjnego, interdyscyplinarnego programu nauczania przedmiotów </a:t>
            </a:r>
            <a:r>
              <a:rPr lang="pl-PL" sz="1600" dirty="0" err="1"/>
              <a:t>matematyczno</a:t>
            </a:r>
            <a:r>
              <a:rPr lang="pl-PL" sz="1600" dirty="0"/>
              <a:t> – przyrodniczych metodą projektu w szkołach podstawowych, gimnazjach i szkołach ponadgimnazjalnych, co w konsekwencji powinno doprowadzić do zwiększenia zainteresowania uczniów kontynuacją kształcenia na kierunkach technicznych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http://www.innowacyjnyekolog.pl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EKOLOGIA - Interdyscyplinarny innowacyjny program nauczania przedmiotów matematyczno-przyrodniczych metoda projektu we wszystkich typach szkół, na 3 poziomach </a:t>
            </a:r>
            <a:r>
              <a:rPr lang="pl-PL" sz="1600" dirty="0" smtClean="0"/>
              <a:t>nauczania</a:t>
            </a:r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Dobre Kadry. Centrum badawczo-szkoleniowe sp. z o.o.</a:t>
            </a:r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55338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CACD5D98-D946-42F5-9444-F9AEA4EFD61C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38200"/>
          </a:xfrm>
        </p:spPr>
        <p:txBody>
          <a:bodyPr/>
          <a:lstStyle/>
          <a:p>
            <a:pPr eaLnBrk="1" hangingPunct="1"/>
            <a:r>
              <a:rPr lang="pl-PL" dirty="0"/>
              <a:t>Departament Funduszy Strukturalnych</a:t>
            </a:r>
            <a:endParaRPr lang="pl-PL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989888" cy="4970462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„Przedsiębiorcze szkoły”</a:t>
            </a:r>
            <a:endParaRPr lang="pl-PL" sz="2000" b="1" dirty="0"/>
          </a:p>
          <a:p>
            <a:pPr marL="1066800" indent="-711200" algn="just" eaLnBrk="1" hangingPunct="1"/>
            <a:endParaRPr lang="pl-PL" sz="20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zainteresowania uczniów szkół ponadgimnazjalnych kontynuacją kształcenia na kierunkach o kluczowym znaczeniu dla gospodarki opartej na wiedzy z obszaru szeroko rozumianej przedsiębiorczości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</a:t>
            </a:r>
            <a:r>
              <a:rPr lang="pl-PL" sz="1600" b="1" dirty="0" smtClean="0"/>
              <a:t>www: </a:t>
            </a:r>
            <a:r>
              <a:rPr lang="pl-PL" sz="1600" dirty="0" smtClean="0"/>
              <a:t>http</a:t>
            </a:r>
            <a:r>
              <a:rPr lang="pl-PL" sz="1600" dirty="0"/>
              <a:t>://www.przedsiebiorczeszkoly.pl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Pakiet innowacyjnych narzędzi edukacyjnych do nauczania podstaw przedsiębiorczości i ekonomii w praktyce w szkołach ponadgimnazjalnych.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Wyższa Szkoła Informatyki i Zarządzania z siedzibą w Rzeszowie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58305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8A7B86A8-D367-4D07-9CC2-9708183C64FF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Departament Funduszy Strukturalnych</a:t>
            </a:r>
            <a:endParaRPr lang="pl-PL" sz="20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215137"/>
            <a:ext cx="7772400" cy="4827587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„Rozwój zainteresowań uczniów gimnazjum drogą do kariery”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wprowadzenie programu zajęć edukacyjnych dla nauczycieli, który pozwala prowadzić w szkołach gimnazjalnych zajęcia z przedmiotów matematyczno-przyrodniczych i przedsiębiorczości metodą projektów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http://www.drogadokariery.pl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Innowacyjny Program Zajęć Edukacyjnych z Pakietem </a:t>
            </a:r>
            <a:r>
              <a:rPr lang="pl-PL" sz="1600" dirty="0" smtClean="0"/>
              <a:t>Edukacyjnym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ECORYS Polska Sp. z o.o., Wyższa Szkoła Pedagogiczna TWP w Warszawie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480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Departament Funduszy Strukturalnych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b="1" dirty="0" smtClean="0"/>
          </a:p>
          <a:p>
            <a:pPr>
              <a:lnSpc>
                <a:spcPct val="150000"/>
              </a:lnSpc>
            </a:pPr>
            <a:r>
              <a:rPr lang="pl-PL" sz="2400" b="1" dirty="0" smtClean="0"/>
              <a:t>Ministerstwo Edukacji Narodowej </a:t>
            </a:r>
            <a:r>
              <a:rPr lang="pl-PL" sz="2400" dirty="0" smtClean="0"/>
              <a:t>pełniące funkcję Instytucji Pośredniczącej (IP) dla Priorytetu III PO KL </a:t>
            </a:r>
            <a:r>
              <a:rPr lang="pl-PL" sz="2400" i="1" dirty="0" smtClean="0"/>
              <a:t>Wysoka jakość systemu oświaty </a:t>
            </a:r>
            <a:r>
              <a:rPr lang="pl-PL" sz="2400" dirty="0" smtClean="0"/>
              <a:t>wspiera działania upowszechniające i włączające do głównego nurtu polityki  dla wypracowanych w projektach innowacyjnych testujących </a:t>
            </a:r>
            <a:r>
              <a:rPr lang="pl-PL" sz="2400" b="1" dirty="0" smtClean="0"/>
              <a:t>produktów finalnych.</a:t>
            </a:r>
            <a:endParaRPr lang="pl-PL" sz="2400" dirty="0" smtClean="0"/>
          </a:p>
          <a:p>
            <a:endParaRPr lang="pl-PL" sz="1600" dirty="0" smtClean="0"/>
          </a:p>
          <a:p>
            <a:r>
              <a:rPr lang="pl-PL" sz="1200" dirty="0" smtClean="0"/>
              <a:t>(podstawa prawna: art. 35 ust. 3 pkt. 4c ustawy z dnia 6 grudnia 2006 r. o zasadach prowadzenia polityki rozwoju (</a:t>
            </a:r>
            <a:r>
              <a:rPr lang="pl-PL" sz="1200" dirty="0" err="1" smtClean="0"/>
              <a:t>Dz.U</a:t>
            </a:r>
            <a:r>
              <a:rPr lang="pl-PL" sz="1200" dirty="0" smtClean="0"/>
              <a:t>. z 2009 Nr 84 poz. 712 ze zm. oraz </a:t>
            </a:r>
            <a:r>
              <a:rPr lang="pl-PL" sz="1200" i="1" dirty="0" smtClean="0"/>
              <a:t>Wytyczne w zakresie wdrażania projektów innowacyjnych i projektów współpracy ponadnarodowej w ramach Programu Operacyjnego Kapitał</a:t>
            </a:r>
            <a:r>
              <a:rPr lang="pl-PL" sz="1200" dirty="0" smtClean="0"/>
              <a:t> </a:t>
            </a:r>
            <a:r>
              <a:rPr lang="pl-PL" sz="1200" i="1" dirty="0" smtClean="0"/>
              <a:t>Ludzki</a:t>
            </a:r>
            <a:r>
              <a:rPr lang="pl-PL" sz="1200" dirty="0" smtClean="0"/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12787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„Szkoła praktycznej ekonomii – młodzieżowe </a:t>
            </a:r>
            <a:r>
              <a:rPr lang="pl-PL" sz="2000" b="1" dirty="0" err="1" smtClean="0"/>
              <a:t>miniprzedsiębiorstwo</a:t>
            </a:r>
            <a:r>
              <a:rPr lang="pl-PL" sz="2000" b="1" dirty="0" smtClean="0"/>
              <a:t>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</a:t>
            </a:r>
            <a:r>
              <a:rPr lang="pl-PL" sz="1600" b="1" dirty="0" smtClean="0"/>
              <a:t>ogólny: </a:t>
            </a:r>
            <a:r>
              <a:rPr lang="pl-PL" sz="1600" dirty="0" smtClean="0"/>
              <a:t>przygotowanie </a:t>
            </a:r>
            <a:r>
              <a:rPr lang="pl-PL" sz="1600" dirty="0"/>
              <a:t>uczniów do podejmowania samodzielnej działalności gospodarczej oraz rozwijanie ich inicjatywności i przedsiębiorczości.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http://www.praktycznaekonomia.edu.pl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Program nauczania do przedmiotu ekonomia w praktyce "Młodzieżowe </a:t>
            </a:r>
            <a:r>
              <a:rPr lang="pl-PL" sz="1600" dirty="0" err="1"/>
              <a:t>miniprzedsiębiorstwo</a:t>
            </a:r>
            <a:r>
              <a:rPr lang="pl-PL" sz="1600" dirty="0"/>
              <a:t>" z pakietem </a:t>
            </a:r>
            <a:r>
              <a:rPr lang="pl-PL" sz="1600" dirty="0" smtClean="0"/>
              <a:t>dydaktycznym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Fundacja Młodzieżowej Przedsiębiorczości</a:t>
            </a:r>
          </a:p>
        </p:txBody>
      </p:sp>
    </p:spTree>
    <p:extLst>
      <p:ext uri="{BB962C8B-B14F-4D97-AF65-F5344CB8AC3E}">
        <p14:creationId xmlns:p14="http://schemas.microsoft.com/office/powerpoint/2010/main" val="19877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„Szlifowanie diamentów – innowacyjne programy wsparcia uczniów uzdolnionych w zakresie nauk matematycznych i przyrodniczych”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motywacji uczniów uzdolnionych do kontynuowania nauki na studiach na kierunkach matematyczno-przyrodniczych poprzez przygotowanie i pilotażowe wdrożenie w ciągu 2 lat siedmiu innowacyjnych programów </a:t>
            </a:r>
            <a:r>
              <a:rPr lang="pl-PL" sz="1600" dirty="0" smtClean="0"/>
              <a:t>nauczania.</a:t>
            </a:r>
            <a:endParaRPr lang="pl-PL" sz="1600" dirty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http://fem.org.pl/szlifowaniediamentow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Innowacyjny program wsparcia uczniów uzdolnionych w zakresie nauk matematycznych i </a:t>
            </a:r>
            <a:r>
              <a:rPr lang="pl-PL" sz="1600" dirty="0" smtClean="0"/>
              <a:t>przyrodniczych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Fundacja Edukacji Międzynarodowej</a:t>
            </a:r>
          </a:p>
        </p:txBody>
      </p:sp>
    </p:spTree>
    <p:extLst>
      <p:ext uri="{BB962C8B-B14F-4D97-AF65-F5344CB8AC3E}">
        <p14:creationId xmlns:p14="http://schemas.microsoft.com/office/powerpoint/2010/main" val="582551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E8056A68-512B-4572-935E-ECC2F645EDF6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22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76313"/>
          </a:xfrm>
        </p:spPr>
        <p:txBody>
          <a:bodyPr/>
          <a:lstStyle/>
          <a:p>
            <a:pPr eaLnBrk="1" hangingPunct="1"/>
            <a:r>
              <a:rPr lang="pl-PL" sz="2000" dirty="0"/>
              <a:t>Departament Funduszy Strukturalnych</a:t>
            </a:r>
            <a:endParaRPr lang="pl-PL" sz="20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4970462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„Uczestnik społeczeństwa wiedzy – zintegrowany system kształcenia przedsiębiorczości w szkołach ponadgimnazjalnych”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budowa modelu kompetencji człowieka przedsiębiorczego i aktywnego członka społeczeństwa opartego na wiedzy i innowacji</a:t>
            </a:r>
            <a:r>
              <a:rPr lang="pl-PL" sz="1600" dirty="0" smtClean="0"/>
              <a:t>.</a:t>
            </a:r>
            <a:endParaRPr lang="pl-PL" sz="1600" dirty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</a:t>
            </a:r>
            <a:r>
              <a:rPr lang="pl-PL" sz="1600" dirty="0" smtClean="0"/>
              <a:t>usw.zpsb.szczecin.pl/</a:t>
            </a:r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 smtClean="0"/>
              <a:t>Produkt </a:t>
            </a:r>
            <a:r>
              <a:rPr lang="pl-PL" sz="1600" b="1" dirty="0"/>
              <a:t>finalny:</a:t>
            </a:r>
            <a:r>
              <a:rPr lang="pl-PL" sz="1600" dirty="0"/>
              <a:t> </a:t>
            </a:r>
            <a:r>
              <a:rPr lang="pl-PL" sz="1600" dirty="0" smtClean="0"/>
              <a:t>Kompleksowy System Kształcenia Społeczeństwa Opartego Na Wiedzy </a:t>
            </a:r>
            <a:r>
              <a:rPr lang="pl-PL" sz="1600" dirty="0"/>
              <a:t>I </a:t>
            </a:r>
            <a:r>
              <a:rPr lang="pl-PL" sz="1600" dirty="0" smtClean="0"/>
              <a:t>Innowacji </a:t>
            </a:r>
            <a:r>
              <a:rPr lang="pl-PL" sz="1600" dirty="0"/>
              <a:t>składający się </a:t>
            </a:r>
            <a:r>
              <a:rPr lang="pl-PL" sz="1600" dirty="0" smtClean="0"/>
              <a:t>z: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600" dirty="0" smtClean="0"/>
              <a:t>programu </a:t>
            </a:r>
            <a:r>
              <a:rPr lang="pl-PL" sz="1600" dirty="0"/>
              <a:t>nauczania,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sz="1600" dirty="0"/>
              <a:t>systemu informatycznego </a:t>
            </a:r>
            <a:r>
              <a:rPr lang="pl-PL" sz="1600" dirty="0" err="1"/>
              <a:t>eduKariera</a:t>
            </a:r>
            <a:r>
              <a:rPr lang="pl-PL" sz="1600" dirty="0"/>
              <a:t> (z zawartą w nim grą decyzyjną </a:t>
            </a:r>
            <a:r>
              <a:rPr lang="pl-PL" sz="1600" dirty="0" err="1"/>
              <a:t>eduFarma</a:t>
            </a:r>
            <a:r>
              <a:rPr lang="pl-PL" sz="1600" dirty="0"/>
              <a:t>), </a:t>
            </a:r>
          </a:p>
          <a:p>
            <a:pPr algn="just">
              <a:buFont typeface="Arial" pitchFamily="34" charset="0"/>
              <a:buChar char="•"/>
            </a:pPr>
            <a:r>
              <a:rPr lang="pl-PL" sz="1600" dirty="0"/>
              <a:t>modelu współpracy szkoły z przedsiębiorstwami (MSP).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Zachodniopomorska Szkoła Biznesu w Szczecinie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84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„Wirtualna Fizyka – Wiedza Prawdziwa”</a:t>
            </a:r>
            <a:endParaRPr lang="pl-PL" sz="2000" b="1" dirty="0"/>
          </a:p>
          <a:p>
            <a:pPr marL="1066800" indent="-711200" algn="just" eaLnBrk="1" hangingPunct="1"/>
            <a:endParaRPr lang="pl-PL" sz="20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zainteresowania uczniów klas I-III szkół ponadgimnazjalnych fizyką do poziomu umożliwiającego kontynuację kształcenia na kierunkach technicznych i przyrodniczych o kluczowym znaczeniu dla gospodarki poprzez opracowanie i wdrożenie innowacyjnych narzędzi edukacyjnych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</a:t>
            </a:r>
            <a:r>
              <a:rPr lang="pl-PL" sz="1600" dirty="0" smtClean="0"/>
              <a:t>www.studianet.pl/</a:t>
            </a:r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 smtClean="0"/>
              <a:t>Produkt </a:t>
            </a:r>
            <a:r>
              <a:rPr lang="pl-PL" sz="1600" b="1" dirty="0"/>
              <a:t>finalny:</a:t>
            </a:r>
            <a:r>
              <a:rPr lang="pl-PL" sz="1600" dirty="0"/>
              <a:t> Innowacyjny program nauczania z wykorzystaniem edukacyjnych gier wideo do przedmiotu Fizyka. </a:t>
            </a:r>
            <a:endParaRPr lang="pl-PL" sz="1600" dirty="0" smtClean="0"/>
          </a:p>
          <a:p>
            <a:pPr marL="0" indent="0" algn="just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Politechnika Koszalińska</a:t>
            </a:r>
          </a:p>
        </p:txBody>
      </p:sp>
    </p:spTree>
    <p:extLst>
      <p:ext uri="{BB962C8B-B14F-4D97-AF65-F5344CB8AC3E}">
        <p14:creationId xmlns:p14="http://schemas.microsoft.com/office/powerpoint/2010/main" val="35336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„Wirtualne Laboratoria – Sukces Innowacji”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stworzenie innowacyjnej metody kształcenia z wykorzystaniem zaawansowanych technologii informacyjno-komunikacyjnych w prowadzeniu laboratoriów zawodowych w szkołach ponadgimnazjalnych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http://www.laboratoria.wsl.com.pl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Innowacyjne narzędzie edukacyjne Wirtualne Laboratoria </a:t>
            </a:r>
            <a:r>
              <a:rPr lang="pl-PL" sz="1600" dirty="0" err="1"/>
              <a:t>Logistyczno</a:t>
            </a:r>
            <a:r>
              <a:rPr lang="pl-PL" sz="1600" dirty="0"/>
              <a:t> - Spedycyjne i Magazynowe (</a:t>
            </a:r>
            <a:r>
              <a:rPr lang="pl-PL" sz="1600" dirty="0" err="1"/>
              <a:t>WLLSiM</a:t>
            </a:r>
            <a:r>
              <a:rPr lang="pl-PL" sz="1600" dirty="0"/>
              <a:t>) do kształcenia w zawodzie technik logistyk będące zastosowaniem innowacyjnej metody kształcenia z wykorzystaniem Wirtualnych Laboratoriów (WL). Nadrzędna nazwa produkty finalnego: Wirtualne Laboratoria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Wyższa Szkoła Logistyki w Poznaniu</a:t>
            </a:r>
            <a:endParaRPr lang="pl-PL" sz="1600" b="1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53547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„Zainteresowanie uczniów fizyką kluczem do sukcesu”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zainteresowania uczniów szkół gimnazjalnych i ponadgimnazjalnych kontynuacją kształcenia na kierunkach o kluczowym znaczeniu dla gospodarki opartej na wiedzy, poprzez opracowanie innowacyjnych programów nauczania z fizyki bazujących na prostym eksperymencie fizycznym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 smtClean="0"/>
          </a:p>
          <a:p>
            <a:pPr marL="1066800" indent="-711200" algn="just" eaLnBrk="1" hangingPunct="1"/>
            <a:r>
              <a:rPr lang="pl-PL" sz="1600" b="1" dirty="0" smtClean="0"/>
              <a:t>Strona </a:t>
            </a:r>
            <a:r>
              <a:rPr lang="pl-PL" sz="1600" b="1" dirty="0"/>
              <a:t>www: </a:t>
            </a:r>
            <a:r>
              <a:rPr lang="pl-PL" sz="1600" dirty="0"/>
              <a:t>http://efizyka.uni.opole.pl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Programy nauczania z fizyki oraz program zajęć pozalekcyjnych z przyrody z ekologią ze scenariuszami lekcji, książką z doświadczeniami i filmami DVD. </a:t>
            </a:r>
            <a:endParaRPr lang="pl-PL" sz="1600" dirty="0" smtClean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Centrum Edukacji ATUT Wielkopolska Jarosław Jastrzębski sp. j.</a:t>
            </a:r>
            <a:endParaRPr lang="pl-PL" sz="1600" b="1" dirty="0"/>
          </a:p>
          <a:p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6990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„Zajęcia Praktyczno-Badawcze w powiecie elbląskim. Pilotażowy program wdrożenia nowego przedmiotu nauczania w szkołach podstawowych i gimnazjach”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atrakcyjności zajęć szkolnych w obrębie nauk przyrodniczych wśród uczniów 8 szkół z terenu miasta Elbląg i powiatu elbląskiego w okresie 25 miesięcy testowania produktu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http://www.euro-link.org.pl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Zintegrowany Program Nauczania i Oceniania przedmiotu (ZPB) w kl. 5-6 szkoły podstawowej i kl. 1-3 gimnazjum.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Elbląskie Stowarzyszenie Wspierania Inicjatyw </a:t>
            </a:r>
            <a:r>
              <a:rPr lang="pl-PL" sz="1600" dirty="0" err="1"/>
              <a:t>Kulturalno</a:t>
            </a:r>
            <a:r>
              <a:rPr lang="pl-PL" sz="1600" dirty="0"/>
              <a:t> - Oświatowych Euro - Link</a:t>
            </a:r>
          </a:p>
          <a:p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91631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„Żyj twórczo. Zostań M@T.e –MANIAKIEM”</a:t>
            </a:r>
            <a:endParaRPr lang="pl-PL" sz="2000" b="1" dirty="0"/>
          </a:p>
          <a:p>
            <a:pPr marL="1066800" indent="-711200" algn="just" eaLnBrk="1" hangingPunct="1"/>
            <a:endParaRPr lang="pl-PL" sz="18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zainicjowanie zmian w systemie edukowania młodzieży gimnazjalnej i licealnej z przedmiotów ścisłych – matematyki, informatyki/technologii informatycznej i przedsiębiorczości.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http://www.matemaniak.pl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Kompleksowy Model Kształtowania Kompetencji Kluczowych </a:t>
            </a:r>
            <a:endParaRPr lang="pl-PL" sz="1600" dirty="0" smtClean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Wyższa Szkoła Europejska im. Księdza Józefa </a:t>
            </a:r>
            <a:r>
              <a:rPr lang="pl-PL" sz="1600" dirty="0" smtClean="0"/>
              <a:t>Tischnera</a:t>
            </a:r>
            <a:endParaRPr lang="pl-PL" sz="1600" b="1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541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 smtClean="0"/>
              <a:t>Produkty finalne w projektach innowacyjnych  </a:t>
            </a:r>
            <a:endParaRPr lang="pl-PL" sz="2000" b="1" dirty="0" smtClean="0"/>
          </a:p>
          <a:p>
            <a:endParaRPr lang="pl-PL" sz="1800" b="1" dirty="0" smtClean="0"/>
          </a:p>
          <a:p>
            <a:pPr algn="l"/>
            <a:endParaRPr lang="pl-PL" sz="1800" dirty="0" smtClean="0"/>
          </a:p>
          <a:p>
            <a:pPr algn="l"/>
            <a:r>
              <a:rPr lang="pl-PL" sz="1800" dirty="0" smtClean="0"/>
              <a:t>I </a:t>
            </a:r>
            <a:r>
              <a:rPr lang="pl-PL" sz="1800" dirty="0" smtClean="0"/>
              <a:t>etap – Szkoła Podstawowa (matematyka) – 1 projekt</a:t>
            </a:r>
          </a:p>
          <a:p>
            <a:pPr algn="l"/>
            <a:endParaRPr lang="pl-PL" sz="1400" dirty="0" smtClean="0"/>
          </a:p>
          <a:p>
            <a:pPr algn="l"/>
            <a:endParaRPr lang="pl-PL" sz="1800" dirty="0" smtClean="0"/>
          </a:p>
          <a:p>
            <a:pPr algn="l"/>
            <a:r>
              <a:rPr lang="pl-PL" sz="1800" dirty="0" smtClean="0"/>
              <a:t>II </a:t>
            </a:r>
            <a:r>
              <a:rPr lang="pl-PL" sz="1800" dirty="0" smtClean="0"/>
              <a:t>etap – Szkoła Podstawowa (matematyka, informatyka) - 2 projekty</a:t>
            </a:r>
          </a:p>
          <a:p>
            <a:pPr algn="l"/>
            <a:endParaRPr lang="pl-PL" sz="1400" dirty="0" smtClean="0"/>
          </a:p>
          <a:p>
            <a:pPr algn="l"/>
            <a:endParaRPr lang="pl-PL" sz="1800" dirty="0" smtClean="0"/>
          </a:p>
          <a:p>
            <a:pPr algn="l"/>
            <a:r>
              <a:rPr lang="pl-PL" sz="1800" dirty="0" smtClean="0"/>
              <a:t>II </a:t>
            </a:r>
            <a:r>
              <a:rPr lang="pl-PL" sz="1800" dirty="0"/>
              <a:t>etap – Szkoła Podstawowa </a:t>
            </a:r>
            <a:r>
              <a:rPr lang="pl-PL" sz="1800" dirty="0" smtClean="0"/>
              <a:t>(przyroda) – 1 projekt</a:t>
            </a:r>
          </a:p>
          <a:p>
            <a:pPr algn="l"/>
            <a:endParaRPr lang="pl-PL" sz="1400" dirty="0" smtClean="0"/>
          </a:p>
          <a:p>
            <a:pPr algn="l"/>
            <a:endParaRPr lang="pl-PL" sz="1800" smtClean="0"/>
          </a:p>
          <a:p>
            <a:pPr algn="l"/>
            <a:r>
              <a:rPr lang="pl-PL" sz="1800" dirty="0" smtClean="0"/>
              <a:t>III </a:t>
            </a:r>
            <a:r>
              <a:rPr lang="pl-PL" sz="1800" dirty="0" smtClean="0"/>
              <a:t>etap – Gimnazjum (przedmioty przyrodnicze, matematyka, informatyka, przedsiębiorczość) – </a:t>
            </a:r>
            <a:r>
              <a:rPr lang="pl-PL" sz="1800" dirty="0"/>
              <a:t>7</a:t>
            </a:r>
            <a:r>
              <a:rPr lang="pl-PL" sz="1800" dirty="0" smtClean="0"/>
              <a:t> </a:t>
            </a:r>
            <a:r>
              <a:rPr lang="pl-PL" sz="1800" dirty="0" smtClean="0"/>
              <a:t>projektów</a:t>
            </a:r>
            <a:endParaRPr lang="pl-PL" sz="1800" dirty="0" smtClean="0"/>
          </a:p>
          <a:p>
            <a:pPr algn="l"/>
            <a:endParaRPr lang="pl-PL" sz="1400" dirty="0" smtClean="0"/>
          </a:p>
          <a:p>
            <a:pPr algn="l"/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l-PL" sz="1800" dirty="0" smtClean="0"/>
          </a:p>
          <a:p>
            <a:pPr algn="l"/>
            <a:r>
              <a:rPr lang="pl-PL" sz="1800" dirty="0"/>
              <a:t>IV etap – Liceum Ogólnokształcące (techniki informatyczne, przedmioty przyrodnicze) – 9 projektów</a:t>
            </a:r>
          </a:p>
          <a:p>
            <a:pPr algn="l"/>
            <a:endParaRPr lang="pl-PL" sz="1800" dirty="0" smtClean="0"/>
          </a:p>
          <a:p>
            <a:pPr algn="l"/>
            <a:r>
              <a:rPr lang="pl-PL" sz="1800" dirty="0" smtClean="0"/>
              <a:t>IV </a:t>
            </a:r>
            <a:r>
              <a:rPr lang="pl-PL" sz="1800" dirty="0"/>
              <a:t>etap – Szkoła policealna (odnawialne źródła energii) – 1 projekt</a:t>
            </a:r>
          </a:p>
          <a:p>
            <a:pPr algn="l"/>
            <a:endParaRPr lang="pl-PL" sz="1400" dirty="0"/>
          </a:p>
          <a:p>
            <a:pPr algn="l"/>
            <a:endParaRPr lang="pl-PL" sz="1800" dirty="0" smtClean="0"/>
          </a:p>
          <a:p>
            <a:pPr algn="l"/>
            <a:r>
              <a:rPr lang="pl-PL" sz="1800" dirty="0" smtClean="0"/>
              <a:t>IV </a:t>
            </a:r>
            <a:r>
              <a:rPr lang="pl-PL" sz="1800" dirty="0"/>
              <a:t>etap – Technikum (techniki informatyczne, przedmioty przyrodnicze, przedsiębiorczość, </a:t>
            </a:r>
            <a:r>
              <a:rPr lang="pl-PL" sz="1800" dirty="0" smtClean="0"/>
              <a:t>matematyka) – </a:t>
            </a:r>
            <a:r>
              <a:rPr lang="pl-PL" sz="1800" dirty="0"/>
              <a:t>1 projekt</a:t>
            </a:r>
          </a:p>
          <a:p>
            <a:pPr algn="l"/>
            <a:endParaRPr lang="pl-PL" sz="1800" dirty="0"/>
          </a:p>
          <a:p>
            <a:pPr algn="l"/>
            <a:r>
              <a:rPr lang="pl-PL" sz="1800" dirty="0"/>
              <a:t>IV etap  - Zasadnicza szkoła zawodowa (techniki informatyczne, przedmioty przyrodnicze, przedsiębiorczość, </a:t>
            </a:r>
            <a:r>
              <a:rPr lang="pl-PL" sz="1800" dirty="0" smtClean="0"/>
              <a:t>ekonomia) – </a:t>
            </a:r>
            <a:r>
              <a:rPr lang="pl-PL" sz="1800" dirty="0"/>
              <a:t>1 projekt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4942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Departament Funduszy Strukturalnych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200" b="1" dirty="0" smtClean="0"/>
              <a:t>Produkt finalny </a:t>
            </a:r>
            <a:r>
              <a:rPr lang="pl-PL" sz="2200" dirty="0" smtClean="0"/>
              <a:t>projektu innowacyjnego testującego rozumiany jest jako model, narzędzie, instrument, nowe rozwiązanie, nowe podejście do rozwiązania problemów, nowa metoda postępowania stosowana przez i wobec grupy docelowej.</a:t>
            </a:r>
          </a:p>
          <a:p>
            <a:pPr algn="just">
              <a:lnSpc>
                <a:spcPct val="150000"/>
              </a:lnSpc>
            </a:pPr>
            <a:r>
              <a:rPr lang="pl-PL" sz="2200" dirty="0" smtClean="0"/>
              <a:t> Wypracowane w Priorytecie III PO KL produkty finalne  mają konkretną formę, np. poradnika, instrukcji, przewodnika, czy programu kształcenia, dzięki czemu ich wdrażanie do pracy szkoły ma przyjazny i dostępny charakter.</a:t>
            </a:r>
          </a:p>
          <a:p>
            <a:pPr algn="just">
              <a:lnSpc>
                <a:spcPct val="150000"/>
              </a:lnSpc>
            </a:pPr>
            <a:r>
              <a:rPr lang="pl-PL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87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endParaRPr lang="pl-PL" sz="2000" b="1" dirty="0" smtClean="0"/>
          </a:p>
          <a:p>
            <a:pPr marL="1066800" indent="-711200" eaLnBrk="1" hangingPunct="1"/>
            <a:endParaRPr lang="pl-PL" sz="2000" b="1" dirty="0" smtClean="0"/>
          </a:p>
          <a:p>
            <a:pPr marL="1066800" indent="-711200" eaLnBrk="1" hangingPunct="1">
              <a:lnSpc>
                <a:spcPct val="150000"/>
              </a:lnSpc>
            </a:pPr>
            <a:r>
              <a:rPr lang="pl-PL" sz="2000" b="1" dirty="0" smtClean="0"/>
              <a:t>I wiele, </a:t>
            </a:r>
            <a:r>
              <a:rPr lang="pl-PL" sz="2000" b="1" dirty="0" err="1" smtClean="0"/>
              <a:t>wiele</a:t>
            </a:r>
            <a:r>
              <a:rPr lang="pl-PL" sz="2000" b="1" dirty="0" smtClean="0"/>
              <a:t> innych produktów wytworzonych w ramach realizacji projektów innowacyjnych z Priorytetu III PO KL, które można znaleźć na stronie </a:t>
            </a:r>
          </a:p>
          <a:p>
            <a:pPr marL="1066800" indent="-711200" eaLnBrk="1" hangingPunct="1"/>
            <a:endParaRPr lang="pl-PL" sz="2000" b="1" dirty="0" smtClean="0"/>
          </a:p>
          <a:p>
            <a:pPr marL="1066800" indent="-711200" eaLnBrk="1" hangingPunct="1"/>
            <a:r>
              <a:rPr lang="pl-PL" sz="2400" b="1" dirty="0" smtClean="0"/>
              <a:t>http://efs.men.gov.pl/index.php/projekty-konkursowe/projekty-innowacyjne</a:t>
            </a:r>
          </a:p>
          <a:p>
            <a:pPr marL="1066800" indent="-711200" eaLnBrk="1" hangingPunct="1"/>
            <a:endParaRPr lang="pl-PL" sz="2400" b="1" dirty="0" smtClean="0"/>
          </a:p>
          <a:p>
            <a:pPr marL="1066800" indent="-711200" eaLnBrk="1" hangingPunct="1"/>
            <a:r>
              <a:rPr lang="pl-PL" sz="2400" b="1" dirty="0" smtClean="0"/>
              <a:t>http</a:t>
            </a:r>
            <a:r>
              <a:rPr lang="pl-PL" sz="2400" b="1" dirty="0"/>
              <a:t>://www.ore.edu.pl/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5417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Departament Funduszy Strukturalnych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sz="2800" b="1" dirty="0" smtClean="0"/>
          </a:p>
          <a:p>
            <a:pPr algn="just">
              <a:lnSpc>
                <a:spcPct val="150000"/>
              </a:lnSpc>
            </a:pPr>
            <a:r>
              <a:rPr lang="pl-PL" sz="2400" b="1" dirty="0" smtClean="0"/>
              <a:t>UPOWSZECHNIANIE</a:t>
            </a:r>
            <a:r>
              <a:rPr lang="pl-PL" sz="2400" dirty="0" smtClean="0"/>
              <a:t> – czyli przekazywanie do określonych adresatów merytorycznych informacji na temat wypracowywanych w projekcie rezultatów oraz przede wszystkim produktu finalnego, celem ułatwienia i stworzenia podstaw szerszego wykorzystania ich w praktyce np. przez inne podmioty. 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.</a:t>
            </a:r>
          </a:p>
          <a:p>
            <a:endParaRPr lang="pl-PL" sz="2000" b="1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„Być przedsiębiorczym – nauka przez działanie. Innowacyjny program nauczania przedsiębiorczości w szkołach ponadgimnazjalnych”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wykształcenie w uczniach szkół ponadgimnazjalnych podstaw przedsiębiorczości, które doprowadzą do zwiększonego zainteresowania kontynuacją kształcenia na kierunkach o kluczowym znaczeniu dla gospodarki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 </a:t>
            </a:r>
            <a:r>
              <a:rPr lang="pl-PL" sz="1600" dirty="0"/>
              <a:t>http://www.bycprzedsiebiorczym.pl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Innowacyjny program nauczania "Być przedsiębiorczym - nauka przez działanie"</a:t>
            </a:r>
            <a:r>
              <a:rPr lang="pl-PL" sz="1600" dirty="0" smtClean="0"/>
              <a:t> </a:t>
            </a:r>
            <a:endParaRPr lang="pl-PL" sz="1600" dirty="0"/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PWN.pl spółka z o.o.</a:t>
            </a:r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4175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Departament Funduszy Strukturalnych</a:t>
            </a:r>
            <a:endParaRPr lang="pl-PL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Ekonomia i Finanse – Innowacyjny moduł programowy dla przedmiotu „Podstawy przedsiębiorczości”</a:t>
            </a:r>
          </a:p>
          <a:p>
            <a:pPr marL="1066800" indent="-711200" algn="just" eaLnBrk="1" hangingPunct="1"/>
            <a:endParaRPr lang="pl-PL" sz="2000" b="1" dirty="0" smtClean="0"/>
          </a:p>
          <a:p>
            <a:pPr marL="1066800" indent="-711200" algn="just" eaLnBrk="1" hangingPunct="1"/>
            <a:r>
              <a:rPr lang="pl-PL" sz="1600" b="1" dirty="0" smtClean="0"/>
              <a:t>Cel ogólny: </a:t>
            </a:r>
            <a:r>
              <a:rPr lang="pl-PL" sz="1600" dirty="0"/>
              <a:t>opracowanie innowacyjnego modułu programowego dla przedmiotu „Podstawy przedsiębiorczości” obejmującego zagadnienia ekonomii, finansów i bankowości w ujęciu praktycznym – co umożliwi uczniom kończącym naukę w szkołach średnich wykorzystywanie tej wiedzy w życiu codziennym oraz motywowanie ich do podejmowania kształcenia w tym </a:t>
            </a:r>
            <a:r>
              <a:rPr lang="pl-PL" sz="1600" dirty="0" smtClean="0"/>
              <a:t>kierunku.</a:t>
            </a:r>
          </a:p>
          <a:p>
            <a:pPr marL="1066800" indent="-711200" algn="just" eaLnBrk="1" hangingPunct="1"/>
            <a:endParaRPr lang="pl-PL" sz="1600" dirty="0" smtClean="0"/>
          </a:p>
          <a:p>
            <a:pPr marL="1066800" indent="-711200" algn="just" eaLnBrk="1" hangingPunct="1"/>
            <a:r>
              <a:rPr lang="pl-PL" sz="1600" b="1" dirty="0" smtClean="0"/>
              <a:t>Strona www:</a:t>
            </a:r>
            <a:r>
              <a:rPr lang="pl-PL" sz="1600" dirty="0" smtClean="0"/>
              <a:t> http://www.przedsiebiorczosc.info.pl</a:t>
            </a:r>
          </a:p>
          <a:p>
            <a:pPr marL="1066800" indent="-711200" algn="just" eaLnBrk="1" hangingPunct="1"/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 smtClean="0"/>
              <a:t>Produkt finalny:</a:t>
            </a:r>
            <a:r>
              <a:rPr lang="pl-PL" sz="1600" dirty="0" smtClean="0"/>
              <a:t> </a:t>
            </a:r>
            <a:r>
              <a:rPr lang="pl-PL" sz="1600" dirty="0"/>
              <a:t>Innowacyjny moduł programowy dla przedmiotu „Podstawy przedsiębiorczości” wraz z programem nauczania, edukacyjną platformą szkoleniową dla nauczycieli oraz symulacyjną grą internetową dla uczniów. </a:t>
            </a:r>
            <a:endParaRPr lang="pl-PL" sz="1600" dirty="0" smtClean="0"/>
          </a:p>
          <a:p>
            <a:pPr marL="1066800" indent="-711200" algn="just" eaLnBrk="1" hangingPunct="1"/>
            <a:endParaRPr lang="pl-PL" sz="1600" dirty="0" smtClean="0"/>
          </a:p>
          <a:p>
            <a:pPr marL="1066800" indent="-711200" algn="just" eaLnBrk="1" hangingPunct="1"/>
            <a:r>
              <a:rPr lang="pl-PL" sz="1600" b="1" dirty="0" smtClean="0"/>
              <a:t>Beneficjent: </a:t>
            </a:r>
            <a:r>
              <a:rPr lang="pl-PL" sz="1600" dirty="0"/>
              <a:t>Towarzystwo Produkcyjno-Handlowe Sp. z o.o.</a:t>
            </a:r>
          </a:p>
          <a:p>
            <a:pPr marL="1066800" indent="-711200" algn="just" eaLnBrk="1" hangingPunct="1"/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val="29224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„Eksperyment edukacją przyszłości – innowacyjny program kształcenia w elbląskich szkołach gimnazjalnych”</a:t>
            </a:r>
            <a:endParaRPr lang="pl-PL" sz="2000" b="1" dirty="0"/>
          </a:p>
          <a:p>
            <a:pPr marL="1066800" indent="-711200" algn="just" eaLnBrk="1" hangingPunct="1"/>
            <a:endParaRPr lang="pl-PL" sz="16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zwiększenie efektywności kształcenia w elbląskich gimnazjach w zakresie nauk matematyczno-przyrodniczych, poprzez opracowanie i pilotażowe wdrożenie innowacyjnych metod nauczania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www:</a:t>
            </a:r>
            <a:r>
              <a:rPr lang="pl-PL" sz="1600" dirty="0"/>
              <a:t> http://www.experimentarium.pl</a:t>
            </a:r>
            <a:r>
              <a:rPr lang="pl-PL" sz="1600" dirty="0" smtClean="0"/>
              <a:t>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Poradnik metodyczny dla </a:t>
            </a:r>
            <a:r>
              <a:rPr lang="pl-PL" sz="1600" dirty="0" smtClean="0"/>
              <a:t>nauczycieli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Gmina Miasto Elbląg</a:t>
            </a:r>
            <a:endParaRPr lang="pl-PL" sz="1600" b="1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3847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 txBox="1">
            <a:spLocks noChangeArrowheads="1"/>
          </p:cNvSpPr>
          <p:nvPr/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l-PL" sz="2400" dirty="0"/>
              <a:t>Departament Funduszy </a:t>
            </a:r>
            <a:r>
              <a:rPr lang="pl-PL" sz="2400" dirty="0" smtClean="0"/>
              <a:t>Strukturalnych</a:t>
            </a:r>
            <a:endParaRPr lang="pl-PL" sz="2400" b="1" dirty="0">
              <a:solidFill>
                <a:srgbClr val="616365"/>
              </a:solidFill>
            </a:endParaRPr>
          </a:p>
        </p:txBody>
      </p:sp>
      <p:sp>
        <p:nvSpPr>
          <p:cNvPr id="4099" name="Symbol zastępczy zawartości 2"/>
          <p:cNvSpPr txBox="1">
            <a:spLocks/>
          </p:cNvSpPr>
          <p:nvPr/>
        </p:nvSpPr>
        <p:spPr bwMode="auto">
          <a:xfrm>
            <a:off x="457200" y="1066800"/>
            <a:ext cx="8382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588" indent="-1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066800" indent="-711200" algn="ctr" eaLnBrk="1" hangingPunct="1"/>
            <a:r>
              <a:rPr lang="pl-PL" sz="2000" b="1" dirty="0" smtClean="0"/>
              <a:t>„E-nauczyciel przyrody”</a:t>
            </a:r>
            <a:endParaRPr lang="pl-PL" sz="2000" b="1" dirty="0"/>
          </a:p>
          <a:p>
            <a:pPr marL="1066800" indent="-711200" algn="just" eaLnBrk="1" hangingPunct="1"/>
            <a:endParaRPr lang="pl-PL" sz="2000" b="1" dirty="0"/>
          </a:p>
          <a:p>
            <a:pPr marL="1066800" indent="-711200" algn="just" eaLnBrk="1" hangingPunct="1"/>
            <a:r>
              <a:rPr lang="pl-PL" sz="1600" b="1" dirty="0" smtClean="0"/>
              <a:t>Cel ogólny</a:t>
            </a:r>
            <a:r>
              <a:rPr lang="pl-PL" sz="1600" b="1" dirty="0"/>
              <a:t>: </a:t>
            </a:r>
            <a:r>
              <a:rPr lang="pl-PL" sz="1600" dirty="0"/>
              <a:t>wykorzystanie metody modelowania dialogów </a:t>
            </a:r>
            <a:r>
              <a:rPr lang="pl-PL" sz="1600" dirty="0" err="1"/>
              <a:t>Questioning</a:t>
            </a:r>
            <a:r>
              <a:rPr lang="pl-PL" sz="1600" dirty="0"/>
              <a:t> the Author do przeprowadzania klasowych dyskusji na temat zjawisk przyrodniczych, prezentowanych uczniom na animacjach komputerowych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</a:t>
            </a:r>
            <a:r>
              <a:rPr lang="pl-PL" sz="1600" b="1" dirty="0" smtClean="0"/>
              <a:t>www:</a:t>
            </a:r>
            <a:r>
              <a:rPr lang="pl-PL" sz="1600" dirty="0" smtClean="0"/>
              <a:t> </a:t>
            </a:r>
            <a:r>
              <a:rPr lang="pl-PL" sz="1600" dirty="0"/>
              <a:t>http://ifa.amu.edu.pl/e-nauczyciel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ETOS - innowacyjny program wspomagania nauczania i rozbudzania zainteresowania uczniów aspektami przyrody w szkołach podstawowych oraz chemii, fizyki i biologii w gimnazjach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Uniwersytet im. Adama Mickiewicza w Poznaniu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Departament Funduszy Strukturalnych</a:t>
            </a:r>
            <a:endParaRPr lang="pl-PL" b="1" dirty="0"/>
          </a:p>
        </p:txBody>
      </p:sp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33888"/>
          </a:xfrm>
        </p:spPr>
        <p:txBody>
          <a:bodyPr/>
          <a:lstStyle/>
          <a:p>
            <a:pPr marL="1066800" indent="-711200" eaLnBrk="1" hangingPunct="1"/>
            <a:r>
              <a:rPr lang="pl-PL" sz="2000" b="1" dirty="0" smtClean="0"/>
              <a:t>„e-podręcznik – przyszłość szkoły zaczyna się dziś…”</a:t>
            </a:r>
            <a:endParaRPr lang="pl-PL" sz="2000" b="1" dirty="0"/>
          </a:p>
          <a:p>
            <a:pPr marL="1066800" indent="-711200" algn="just" eaLnBrk="1" hangingPunct="1"/>
            <a:endParaRPr lang="pl-PL" sz="2000" b="1" dirty="0"/>
          </a:p>
          <a:p>
            <a:pPr marL="1066800" indent="-711200" algn="just" eaLnBrk="1" hangingPunct="1"/>
            <a:r>
              <a:rPr lang="pl-PL" sz="1600" b="1" dirty="0"/>
              <a:t>Cel ogólny: </a:t>
            </a:r>
            <a:r>
              <a:rPr lang="pl-PL" sz="1600" dirty="0"/>
              <a:t>opracowanie innowacyjnego podręcznika elektronicznego do matematyki, dla klasy I szkoły ponadgimnazjalnej oraz rozwój kompetencji zawodowych nauczycielek i nauczycieli</a:t>
            </a:r>
            <a:r>
              <a:rPr lang="pl-PL" sz="1600" dirty="0" smtClean="0"/>
              <a:t>.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Strona </a:t>
            </a:r>
            <a:r>
              <a:rPr lang="pl-PL" sz="1600" b="1" dirty="0" smtClean="0"/>
              <a:t>www: </a:t>
            </a:r>
            <a:r>
              <a:rPr lang="pl-PL" sz="1600" dirty="0" smtClean="0"/>
              <a:t>http</a:t>
            </a:r>
            <a:r>
              <a:rPr lang="pl-PL" sz="1600" dirty="0"/>
              <a:t>://www.epodrecznik.ydp.com.pl/</a:t>
            </a:r>
          </a:p>
          <a:p>
            <a:pPr marL="1066800" indent="-711200" algn="just" eaLnBrk="1" hangingPunct="1"/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6800" indent="-711200" algn="just" eaLnBrk="1" hangingPunct="1"/>
            <a:r>
              <a:rPr lang="pl-PL" sz="1600" b="1" dirty="0"/>
              <a:t>Produkt finalny:</a:t>
            </a:r>
            <a:r>
              <a:rPr lang="pl-PL" sz="1600" dirty="0"/>
              <a:t> e-podręcznik do matematyki dla klasy pierwszej szkoły </a:t>
            </a:r>
            <a:r>
              <a:rPr lang="pl-PL" sz="1600" dirty="0" smtClean="0"/>
              <a:t>ponadgimnazjalnej</a:t>
            </a:r>
          </a:p>
          <a:p>
            <a:pPr marL="1066800" indent="-711200" algn="just" eaLnBrk="1" hangingPunct="1"/>
            <a:endParaRPr lang="pl-PL" sz="1600" dirty="0"/>
          </a:p>
          <a:p>
            <a:pPr marL="1066800" indent="-711200" algn="just" eaLnBrk="1" hangingPunct="1"/>
            <a:r>
              <a:rPr lang="pl-PL" sz="1600" b="1" dirty="0"/>
              <a:t>Beneficjent: </a:t>
            </a:r>
            <a:r>
              <a:rPr lang="pl-PL" sz="1600" dirty="0"/>
              <a:t>Young Digital Planet S.A.</a:t>
            </a:r>
            <a:endParaRPr lang="pl-PL" sz="1600" b="1" dirty="0"/>
          </a:p>
        </p:txBody>
      </p:sp>
      <p:sp>
        <p:nvSpPr>
          <p:cNvPr id="3076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000" b="1">
                <a:solidFill>
                  <a:srgbClr val="616365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rgbClr val="616365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1000" b="1">
                <a:solidFill>
                  <a:srgbClr val="616365"/>
                </a:solidFill>
                <a:latin typeface="Arial" charset="0"/>
              </a:defRPr>
            </a:lvl9pPr>
          </a:lstStyle>
          <a:p>
            <a:pPr eaLnBrk="1" hangingPunct="1"/>
            <a:fld id="{75D99318-0B1C-41D5-95B4-EFAAF92A4072}" type="slidenum">
              <a:rPr lang="pl-PL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pl-PL" sz="1400" b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jekt domyślny">
  <a:themeElements>
    <a:clrScheme name="1_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</TotalTime>
  <Words>2188</Words>
  <Application>Microsoft Office PowerPoint</Application>
  <PresentationFormat>Pokaz na ekranie (4:3)</PresentationFormat>
  <Paragraphs>293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1_Projekt domyślny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Prezentacja programu PowerPoint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  <vt:lpstr>Departament Funduszy Strukturalnych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Jankowski Jarosław</dc:creator>
  <cp:lastModifiedBy>Zielińska Agnieszka</cp:lastModifiedBy>
  <cp:revision>392</cp:revision>
  <cp:lastPrinted>2012-12-20T14:35:44Z</cp:lastPrinted>
  <dcterms:created xsi:type="dcterms:W3CDTF">1601-01-01T00:00:00Z</dcterms:created>
  <dcterms:modified xsi:type="dcterms:W3CDTF">2013-08-22T14:07:43Z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