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1" r:id="rId6"/>
    <p:sldId id="314" r:id="rId7"/>
    <p:sldId id="260" r:id="rId8"/>
    <p:sldId id="262" r:id="rId9"/>
    <p:sldId id="285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01" r:id="rId19"/>
    <p:sldId id="286" r:id="rId20"/>
    <p:sldId id="263" r:id="rId21"/>
    <p:sldId id="264" r:id="rId22"/>
    <p:sldId id="315" r:id="rId23"/>
    <p:sldId id="265" r:id="rId24"/>
    <p:sldId id="313" r:id="rId25"/>
    <p:sldId id="303" r:id="rId26"/>
    <p:sldId id="312" r:id="rId27"/>
    <p:sldId id="318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1217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038FC-87F7-4A3C-97E7-8FDE85071EC0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36B95-CC29-456B-93E1-52768B9ABE9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OECD – Organizacja Współpracy Gospodarczej i Rozwoju</a:t>
            </a:r>
            <a:r>
              <a:rPr lang="pl-PL" baseline="0" dirty="0" smtClean="0"/>
              <a:t> – </a:t>
            </a:r>
            <a:r>
              <a:rPr lang="pl-PL" baseline="0" dirty="0" err="1" smtClean="0"/>
              <a:t>Organization</a:t>
            </a:r>
            <a:r>
              <a:rPr lang="pl-PL" baseline="0" dirty="0" smtClean="0"/>
              <a:t> for </a:t>
            </a:r>
            <a:r>
              <a:rPr lang="pl-PL" baseline="0" dirty="0" err="1" smtClean="0"/>
              <a:t>Economic</a:t>
            </a:r>
            <a:r>
              <a:rPr lang="pl-PL" baseline="0" dirty="0" smtClean="0"/>
              <a:t> Co – </a:t>
            </a:r>
            <a:r>
              <a:rPr lang="pl-PL" baseline="0" dirty="0" err="1" smtClean="0"/>
              <a:t>operation</a:t>
            </a:r>
            <a:r>
              <a:rPr lang="pl-PL" baseline="0" dirty="0" smtClean="0"/>
              <a:t> and Development</a:t>
            </a:r>
          </a:p>
          <a:p>
            <a:r>
              <a:rPr lang="pl-PL" baseline="0" dirty="0" err="1" smtClean="0"/>
              <a:t>Skills</a:t>
            </a:r>
            <a:r>
              <a:rPr lang="pl-PL" baseline="0" dirty="0" smtClean="0"/>
              <a:t> - umiejętności</a:t>
            </a:r>
            <a:endParaRPr lang="pl-PL" dirty="0" smtClean="0"/>
          </a:p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36B95-CC29-456B-93E1-52768B9ABE91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36B95-CC29-456B-93E1-52768B9ABE91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36B95-CC29-456B-93E1-52768B9ABE91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Ortoptyska</a:t>
            </a:r>
            <a:r>
              <a:rPr lang="pl-PL" dirty="0" smtClean="0"/>
              <a:t> – zajmuje się diagnozowaniem oraz leczeniem zeza </a:t>
            </a:r>
            <a:r>
              <a:rPr lang="pl-PL" smtClean="0"/>
              <a:t>u dzieci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36B95-CC29-456B-93E1-52768B9ABE91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AC1C-BA97-49F7-8A5F-E0E72292CA92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87C5-E283-4A99-BE69-BC2D69C775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AC1C-BA97-49F7-8A5F-E0E72292CA92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87C5-E283-4A99-BE69-BC2D69C775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AC1C-BA97-49F7-8A5F-E0E72292CA92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87C5-E283-4A99-BE69-BC2D69C775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AC1C-BA97-49F7-8A5F-E0E72292CA92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87C5-E283-4A99-BE69-BC2D69C775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AC1C-BA97-49F7-8A5F-E0E72292CA92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87C5-E283-4A99-BE69-BC2D69C775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AC1C-BA97-49F7-8A5F-E0E72292CA92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87C5-E283-4A99-BE69-BC2D69C775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AC1C-BA97-49F7-8A5F-E0E72292CA92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87C5-E283-4A99-BE69-BC2D69C775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AC1C-BA97-49F7-8A5F-E0E72292CA92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87C5-E283-4A99-BE69-BC2D69C775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AC1C-BA97-49F7-8A5F-E0E72292CA92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87C5-E283-4A99-BE69-BC2D69C775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AC1C-BA97-49F7-8A5F-E0E72292CA92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87C5-E283-4A99-BE69-BC2D69C775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AC1C-BA97-49F7-8A5F-E0E72292CA92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87C5-E283-4A99-BE69-BC2D69C775D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CAC1C-BA97-49F7-8A5F-E0E72292CA92}" type="datetimeFigureOut">
              <a:rPr lang="pl-PL" smtClean="0"/>
              <a:pPr/>
              <a:t>2012-10-22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A87C5-E283-4A99-BE69-BC2D69C775D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846640" cy="6048672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ZMIANY</a:t>
            </a:r>
            <a:br>
              <a:rPr lang="pl-PL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W KSZTAŁCENIU ZAWODOWYM </a:t>
            </a:r>
            <a:br>
              <a:rPr lang="pl-PL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 ZMIANY</a:t>
            </a:r>
            <a:br>
              <a:rPr lang="pl-PL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KIERUNKÓW KSZTAŁCENIA</a:t>
            </a:r>
            <a:br>
              <a:rPr lang="pl-PL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b="1" i="1" dirty="0" smtClean="0">
                <a:latin typeface="Times New Roman" pitchFamily="18" charset="0"/>
                <a:cs typeface="Times New Roman" pitchFamily="18" charset="0"/>
              </a:rPr>
              <a:t>Październik </a:t>
            </a:r>
            <a:r>
              <a:rPr lang="pl-PL" sz="2000" b="1" i="1" smtClean="0">
                <a:latin typeface="Times New Roman" pitchFamily="18" charset="0"/>
                <a:cs typeface="Times New Roman" pitchFamily="18" charset="0"/>
              </a:rPr>
              <a:t>2012 r.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26469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pl-PL" sz="9600" b="1" dirty="0" smtClean="0">
                <a:latin typeface="Times New Roman" pitchFamily="18" charset="0"/>
                <a:cs typeface="Times New Roman" pitchFamily="18" charset="0"/>
              </a:rPr>
              <a:t>Rozporządzeniem MEN z 23 grudnia 2011 r. wprowadzono do kształcenia w systemie oświaty – na podstawie uzasadnionych wniosków właściwych ministrów – nowe zawody, częściowo powstałe w wyniku grupowania i zintegrowania zawodów już istniejących, tj.:</a:t>
            </a:r>
          </a:p>
          <a:p>
            <a:pPr algn="ctr">
              <a:buNone/>
            </a:pPr>
            <a:r>
              <a:rPr lang="pl-PL" sz="96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pl-PL" sz="8000" b="1" dirty="0" smtClean="0">
                <a:latin typeface="Times New Roman" pitchFamily="18" charset="0"/>
                <a:cs typeface="Times New Roman" pitchFamily="18" charset="0"/>
              </a:rPr>
              <a:t>technik żywienia i usług gastronomicznych</a:t>
            </a: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 – powstały z połączenia zawodów:</a:t>
            </a:r>
          </a:p>
          <a:p>
            <a:pPr algn="ctr">
              <a:buNone/>
            </a:pPr>
            <a:r>
              <a:rPr lang="pl-PL" sz="8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kucharz </a:t>
            </a: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(nauczanego dotychczas na poziomie technikum lub szkoły policealnej), </a:t>
            </a:r>
            <a:r>
              <a:rPr lang="pl-PL" sz="8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technik organizacji usług gastronomicznych </a:t>
            </a:r>
            <a:br>
              <a:rPr lang="pl-PL" sz="8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8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technik żywienia i gospodarstwa  domowego;</a:t>
            </a:r>
          </a:p>
          <a:p>
            <a:pPr algn="ctr">
              <a:buNone/>
            </a:pPr>
            <a:r>
              <a:rPr lang="pl-PL" sz="8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 2) </a:t>
            </a:r>
            <a:r>
              <a:rPr lang="pl-PL" sz="8000" b="1" dirty="0" smtClean="0">
                <a:latin typeface="Times New Roman" pitchFamily="18" charset="0"/>
                <a:cs typeface="Times New Roman" pitchFamily="18" charset="0"/>
              </a:rPr>
              <a:t>technik renowacji elementów architektury</a:t>
            </a: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 – powstały z połączenia zawodów:</a:t>
            </a:r>
          </a:p>
          <a:p>
            <a:pPr algn="ctr">
              <a:buNone/>
            </a:pPr>
            <a:r>
              <a:rPr lang="pl-PL" sz="80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l-PL" sz="8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renowator zabytków architektury i technik sztukatorstwa i kamieniarstwa</a:t>
            </a:r>
          </a:p>
          <a:p>
            <a:pPr algn="ctr">
              <a:buNone/>
            </a:pPr>
            <a:r>
              <a:rPr lang="pl-PL" sz="8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artystycznego;</a:t>
            </a:r>
          </a:p>
          <a:p>
            <a:pPr algn="ctr">
              <a:buNone/>
            </a:pPr>
            <a:r>
              <a:rPr lang="pl-PL" sz="8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 3) </a:t>
            </a:r>
            <a:r>
              <a:rPr lang="pl-PL" sz="8000" b="1" dirty="0" smtClean="0">
                <a:latin typeface="Times New Roman" pitchFamily="18" charset="0"/>
                <a:cs typeface="Times New Roman" pitchFamily="18" charset="0"/>
              </a:rPr>
              <a:t>monter sieci, instalacji i urządzeń sanitarnych</a:t>
            </a: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 – powstały z połączenia</a:t>
            </a:r>
          </a:p>
          <a:p>
            <a:pPr algn="ctr">
              <a:buNone/>
            </a:pP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     zawodów: </a:t>
            </a:r>
            <a:r>
              <a:rPr lang="pl-PL" sz="8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monter instalacji i urządzeń sanitarnych i monter sieci</a:t>
            </a:r>
          </a:p>
          <a:p>
            <a:pPr algn="ctr">
              <a:buNone/>
            </a:pPr>
            <a:r>
              <a:rPr lang="pl-PL" sz="8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komunalnych;</a:t>
            </a:r>
          </a:p>
          <a:p>
            <a:pPr algn="ctr">
              <a:buNone/>
            </a:pPr>
            <a:r>
              <a:rPr lang="pl-PL" sz="8000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pl-PL" sz="8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36145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monter zabudowy i robót wykończeniowych </a:t>
            </a:r>
            <a:br>
              <a:rPr 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w budownictwie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– powstały</a:t>
            </a: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z połączenia zawodów: malarz-tapeciarz, posadzkarz </a:t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 technolog robót wykończeniowych w budownictwie;</a:t>
            </a: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5)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stroiciel fortepianów i pianin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– powstały na bazie zawodu </a:t>
            </a:r>
          </a:p>
          <a:p>
            <a:pPr algn="ctr">
              <a:buNone/>
            </a:pPr>
            <a:r>
              <a:rPr lang="pl-PL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korektor i stroiciel instrumentów muzycznych;</a:t>
            </a: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6)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technik budowy fortepianów i pianin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– powstały na bazie zawodu </a:t>
            </a:r>
            <a:r>
              <a:rPr lang="pl-PL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technik instrumentów muzycznych;</a:t>
            </a:r>
          </a:p>
          <a:p>
            <a:pPr algn="ctr">
              <a:buNone/>
            </a:pPr>
            <a:r>
              <a:rPr lang="pl-PL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7) asystent kierownika produkcji filmowej / telewizyjnej – powstały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 bazie zawodu </a:t>
            </a:r>
          </a:p>
          <a:p>
            <a:pPr algn="ctr">
              <a:buNone/>
            </a:pPr>
            <a:r>
              <a:rPr lang="pl-PL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technik organizacji produkcji filmowej i telewizyjnej;</a:t>
            </a:r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technik realizacji nagrań i nagłośnień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– powstały na bazie zawodu </a:t>
            </a:r>
            <a:r>
              <a:rPr lang="pl-PL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asystent  operatora dźwięku;</a:t>
            </a:r>
          </a:p>
          <a:p>
            <a:pPr algn="ctr">
              <a:buNone/>
            </a:pPr>
            <a:r>
              <a:rPr lang="pl-PL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9)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technik sterylizacji medycznej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technik elektroniki i informatyki medycznej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– powstały na bazie zawodu</a:t>
            </a:r>
          </a:p>
          <a:p>
            <a:pPr algn="ctr">
              <a:buNone/>
            </a:pPr>
            <a:r>
              <a:rPr lang="pl-PL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technik elektroniki medycznej;</a:t>
            </a:r>
          </a:p>
          <a:p>
            <a:pPr algn="ctr">
              <a:buNone/>
            </a:pPr>
            <a:r>
              <a:rPr lang="pl-PL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11)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technik procesów drukowania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– powstały na bazie zawodu</a:t>
            </a:r>
          </a:p>
          <a:p>
            <a:pPr algn="ctr">
              <a:buNone/>
            </a:pPr>
            <a:r>
              <a:rPr lang="pl-PL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technik poligraf;</a:t>
            </a:r>
          </a:p>
          <a:p>
            <a:pPr>
              <a:buNone/>
            </a:pPr>
            <a:r>
              <a:rPr lang="pl-PL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2484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technik procesów introligatorskich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– powstały na bazie zawodu</a:t>
            </a:r>
          </a:p>
          <a:p>
            <a:pPr algn="ctr">
              <a:buNone/>
            </a:pPr>
            <a:r>
              <a:rPr lang="pl-PL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technik poligraf;</a:t>
            </a:r>
          </a:p>
          <a:p>
            <a:pPr algn="ctr">
              <a:buNone/>
            </a:pPr>
            <a:r>
              <a:rPr lang="pl-PL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wiertacz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– powstały na bazie zawodu </a:t>
            </a:r>
          </a:p>
          <a:p>
            <a:pPr algn="ctr">
              <a:buNone/>
            </a:pPr>
            <a:r>
              <a:rPr lang="pl-PL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wiertacz odwiertów eksploatacyjnych i geofizycznych;</a:t>
            </a: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murarz-tynkarz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– powstały na bazie zawodu </a:t>
            </a:r>
          </a:p>
          <a:p>
            <a:pPr algn="ctr">
              <a:buNone/>
            </a:pPr>
            <a:r>
              <a:rPr lang="pl-PL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murarz;</a:t>
            </a: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wędliniarz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– powstały na bazie zawodu </a:t>
            </a:r>
          </a:p>
          <a:p>
            <a:pPr algn="ctr">
              <a:buNone/>
            </a:pPr>
            <a:r>
              <a:rPr lang="pl-PL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rzeźnik-wędliniarz.</a:t>
            </a:r>
            <a:endParaRPr lang="pl-PL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79712" y="14127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1) technik geofizyk;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2) technik hydrolog;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3) technik meteorolog;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4) technik poligraf;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5) technik urządzeń audiowizualnych;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6) technik dźwięku;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7) monter instalacji gazowych;</a:t>
            </a:r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37191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pl-PL" sz="3100" b="1" dirty="0" smtClean="0">
                <a:latin typeface="Times New Roman" pitchFamily="18" charset="0"/>
                <a:cs typeface="Times New Roman" pitchFamily="18" charset="0"/>
              </a:rPr>
              <a:t>Jednocześnie wykreślono niżej wymienione zawody:</a:t>
            </a:r>
            <a:r>
              <a:rPr lang="pl-PL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8) technik informacji naukowej;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9) technik żywienia i gospodarstwa domowego;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10) technik organizacji produkcji filmowej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telewizyjnej;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11) technik elektroniki medycznej;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12) technik organizacji usług gastronomicznych;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13) kucharz małej gastronomii;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14) korektor i stroiciel instrumentów muzycznych;</a:t>
            </a:r>
          </a:p>
          <a:p>
            <a:pPr algn="ctr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1052736"/>
            <a:ext cx="7211144" cy="5073427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15) technik instrumentów muzycznych;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16) asystent operatora dźwięku;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17) murarz;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18) renowator zabytków architektury;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19) monter instalacji i urządzeń sanitarnych;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20) monter sieci komunalnych;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21) posadzkarz;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980728"/>
            <a:ext cx="8733656" cy="528945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3800" dirty="0" smtClean="0">
                <a:latin typeface="Times New Roman" pitchFamily="18" charset="0"/>
                <a:cs typeface="Times New Roman" pitchFamily="18" charset="0"/>
              </a:rPr>
              <a:t>22) technolog robót wykończeniowych </a:t>
            </a:r>
            <a:br>
              <a:rPr lang="pl-PL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800" dirty="0" smtClean="0">
                <a:latin typeface="Times New Roman" pitchFamily="18" charset="0"/>
                <a:cs typeface="Times New Roman" pitchFamily="18" charset="0"/>
              </a:rPr>
              <a:t>w budownictwie;</a:t>
            </a:r>
          </a:p>
          <a:p>
            <a:pPr>
              <a:buNone/>
            </a:pPr>
            <a:r>
              <a:rPr lang="pl-PL" sz="3800" dirty="0" smtClean="0">
                <a:latin typeface="Times New Roman" pitchFamily="18" charset="0"/>
                <a:cs typeface="Times New Roman" pitchFamily="18" charset="0"/>
              </a:rPr>
              <a:t>23) malarz-tapeciarz;</a:t>
            </a:r>
          </a:p>
          <a:p>
            <a:pPr>
              <a:buNone/>
            </a:pPr>
            <a:r>
              <a:rPr lang="pl-PL" sz="3800" dirty="0" smtClean="0">
                <a:latin typeface="Times New Roman" pitchFamily="18" charset="0"/>
                <a:cs typeface="Times New Roman" pitchFamily="18" charset="0"/>
              </a:rPr>
              <a:t>24) monter-instalator urządzeń technicznych </a:t>
            </a:r>
            <a:br>
              <a:rPr lang="pl-PL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800" dirty="0" smtClean="0">
                <a:latin typeface="Times New Roman" pitchFamily="18" charset="0"/>
                <a:cs typeface="Times New Roman" pitchFamily="18" charset="0"/>
              </a:rPr>
              <a:t>w budownictwie wiejskim;</a:t>
            </a:r>
          </a:p>
          <a:p>
            <a:pPr>
              <a:buNone/>
            </a:pPr>
            <a:r>
              <a:rPr lang="pl-PL" sz="3800" dirty="0" smtClean="0">
                <a:latin typeface="Times New Roman" pitchFamily="18" charset="0"/>
                <a:cs typeface="Times New Roman" pitchFamily="18" charset="0"/>
              </a:rPr>
              <a:t>25) monter instrumentów muzycznych;</a:t>
            </a:r>
          </a:p>
          <a:p>
            <a:pPr>
              <a:buNone/>
            </a:pPr>
            <a:r>
              <a:rPr lang="pl-PL" sz="3800" dirty="0" smtClean="0">
                <a:latin typeface="Times New Roman" pitchFamily="18" charset="0"/>
                <a:cs typeface="Times New Roman" pitchFamily="18" charset="0"/>
              </a:rPr>
              <a:t>26) rzeźnik-wędliniarz;</a:t>
            </a:r>
          </a:p>
          <a:p>
            <a:pPr>
              <a:buNone/>
            </a:pPr>
            <a:r>
              <a:rPr lang="pl-PL" sz="3800" dirty="0" smtClean="0">
                <a:latin typeface="Times New Roman" pitchFamily="18" charset="0"/>
                <a:cs typeface="Times New Roman" pitchFamily="18" charset="0"/>
              </a:rPr>
              <a:t>27) wiertacz odwiertów eksploatacyjnych </a:t>
            </a:r>
            <a:br>
              <a:rPr lang="pl-PL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800" dirty="0" smtClean="0">
                <a:latin typeface="Times New Roman" pitchFamily="18" charset="0"/>
                <a:cs typeface="Times New Roman" pitchFamily="18" charset="0"/>
              </a:rPr>
              <a:t>i geofizycznych;</a:t>
            </a:r>
          </a:p>
          <a:p>
            <a:pPr>
              <a:buNone/>
            </a:pPr>
            <a:r>
              <a:rPr lang="pl-PL" sz="3800" dirty="0" smtClean="0">
                <a:latin typeface="Times New Roman" pitchFamily="18" charset="0"/>
                <a:cs typeface="Times New Roman" pitchFamily="18" charset="0"/>
              </a:rPr>
              <a:t>28) technik sztukatorstwa i kamieniarstwa artystycznego.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692697"/>
            <a:ext cx="8640960" cy="52565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Na rok szkolny 2012/2013 nie przeprowadzono  rekrutacji kandydatów do klasy I </a:t>
            </a:r>
            <a:br>
              <a:rPr lang="pl-PL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(na semestr I) szkół prowadzących kształcenie </a:t>
            </a:r>
            <a:br>
              <a:rPr lang="pl-PL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 wyżej wymienionych zawodach. 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Na rok szkolny 2012/2013 przeprowadzono ostatnią rekrutację kandydatów do techników uzupełniających.</a:t>
            </a:r>
          </a:p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Na rok szkolny 2013/2014 nie prowadzi się rekrutacji kandydatów do klasy pierwszej </a:t>
            </a:r>
            <a:br>
              <a:rPr lang="pl-PL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(na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semesrt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pierwszy)   w zawodach: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b="1" i="1" dirty="0" smtClean="0">
                <a:latin typeface="Times New Roman" pitchFamily="18" charset="0"/>
                <a:cs typeface="Times New Roman" pitchFamily="18" charset="0"/>
              </a:rPr>
              <a:t>ratownik medyczny,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i="1" dirty="0" smtClean="0">
                <a:latin typeface="Times New Roman" pitchFamily="18" charset="0"/>
                <a:cs typeface="Times New Roman" pitchFamily="18" charset="0"/>
              </a:rPr>
              <a:t>dietetyk.</a:t>
            </a:r>
            <a:endParaRPr lang="pl-PL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   Rozporządzenie w sprawie </a:t>
            </a:r>
            <a:r>
              <a:rPr lang="pl-PL" sz="2800" b="1" i="1" dirty="0" smtClean="0">
                <a:latin typeface="Times New Roman" pitchFamily="18" charset="0"/>
                <a:cs typeface="Times New Roman" pitchFamily="18" charset="0"/>
              </a:rPr>
              <a:t>ramowych planów nauczania w szkołach publicznych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określa m. in. minimalny wymiar godzin obowiązkowych zajęć edukacyjnych. I tak, w </a:t>
            </a:r>
            <a:r>
              <a:rPr lang="pl-PL" sz="2800" b="1" u="sng" dirty="0" smtClean="0">
                <a:latin typeface="Times New Roman" pitchFamily="18" charset="0"/>
                <a:cs typeface="Times New Roman" pitchFamily="18" charset="0"/>
              </a:rPr>
              <a:t>technikum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na kształcenie zawodowe teoretyczne przeznaczyć należy minimum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735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godzin, na kształcenie zawodowe praktyczne też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735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godzin w czteroletnim cyklu kształcenia; natomiast w </a:t>
            </a:r>
            <a:r>
              <a:rPr lang="pl-PL" sz="2800" b="1" u="sng" dirty="0" smtClean="0">
                <a:latin typeface="Times New Roman" pitchFamily="18" charset="0"/>
                <a:cs typeface="Times New Roman" pitchFamily="18" charset="0"/>
              </a:rPr>
              <a:t>zasadniczej szkole zawodowej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odpowiednio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630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970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godzin w trzyletnim okresie nauczania.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   W </a:t>
            </a:r>
            <a:r>
              <a:rPr lang="pl-PL" sz="2800" b="1" u="sng" dirty="0" smtClean="0">
                <a:latin typeface="Times New Roman" pitchFamily="18" charset="0"/>
                <a:cs typeface="Times New Roman" pitchFamily="18" charset="0"/>
              </a:rPr>
              <a:t>szkole policealnej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 dwuletnim okresie nauczania minimalny wymiar obowiązkowych zajęć edukacyjnych wynosi: na kształcenie zawodowe teoretyczne –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800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godzin, na kształcenie zawodowe praktyczne –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800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godzin.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Ustawa z dnia 19 sierpnia 2011r. o zmianie ustawy o systemie oświaty oraz niektórych innych ustaw (Dz. U. z 2011r. Nr 205, poz. 1206),</a:t>
            </a:r>
          </a:p>
          <a:p>
            <a:pPr lvl="0" algn="just"/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Rozporządzenie MEN z 23 grudnia 2011 r. w sprawie klasyfikacji zawodów szkolnictwa zawodowego (Dz. U. z 03.01.2012 r. poz. 7),</a:t>
            </a:r>
          </a:p>
          <a:p>
            <a:pPr lvl="0" algn="just"/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Rozporządzenie MEN z 11 stycznia 2012 r. w sprawie egzaminów eksternistycznych (Dz. U. z 17.02.2012 r. poz. 188),</a:t>
            </a:r>
          </a:p>
          <a:p>
            <a:pPr lvl="0" algn="just"/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Rozporządzenie MEN z 11 stycznia 2012 r. w sprawie kształcenia ustawicznego w formach pozaszkolnych (Dz. U. z 17.02.2012 r. poz. 186),</a:t>
            </a:r>
          </a:p>
          <a:p>
            <a:pPr lvl="0" algn="just"/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Rozporządzenie MEN z 7 lutego 2012 r. w sprawie podstawy programowej kształcenia w zawodach (Dz. U. z 17.02.2012 r. poz. 184),</a:t>
            </a:r>
          </a:p>
          <a:p>
            <a:pPr lvl="0" algn="just"/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Rozporządzenie MEN z 7 lutego 2012 r. w sprawie ramowych planów nauczania w szkołach publicznych (Dz. U. z 22 lutego 2012 r. poz. 204), </a:t>
            </a:r>
          </a:p>
          <a:p>
            <a:pPr lvl="0" algn="just"/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Rozporządzenie MEN z 24 lutego 2012 r. zmieniające rozporządzenie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sprawie warunków i sposobu oceniania, klasyfikowania i promowania uczniów i słuchaczy oraz przeprowadzania sprawdzianów i egzaminów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szkołach publicznych (Dz. U. z 12 marca 2012 r. poz. 262).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Po raz pierwszy w jednym akcie prawnym jakim jest rozporządzenie w sprawie podstawy programowej kształcenia w zawodach, określone zostały opisy kształcenia we wszystkich zawodach ujętych </a:t>
            </a:r>
            <a:br>
              <a:rPr lang="pl-PL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w klasyfikacji zawodów szkolnictwa zawodowego. </a:t>
            </a:r>
          </a:p>
          <a:p>
            <a:pPr algn="just">
              <a:buNone/>
            </a:pP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    Określenie </a:t>
            </a:r>
            <a:r>
              <a:rPr lang="pl-PL" sz="3300" u="sng" dirty="0" smtClean="0">
                <a:latin typeface="Times New Roman" pitchFamily="18" charset="0"/>
                <a:cs typeface="Times New Roman" pitchFamily="18" charset="0"/>
              </a:rPr>
              <a:t>efektów kształcenia dla poszczególnych kwalifikacji, wyodrębnionych w każdym zawodzie,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 będzie owocować lepszym dopasowaniem kształcenia zawodowego </a:t>
            </a:r>
            <a:r>
              <a:rPr lang="pl-PL" sz="3300" b="1" dirty="0" smtClean="0">
                <a:latin typeface="Times New Roman" pitchFamily="18" charset="0"/>
                <a:cs typeface="Times New Roman" pitchFamily="18" charset="0"/>
              </a:rPr>
              <a:t>do potrzeb rynku pracy.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 Ułatwi także uczniom przechodzenie z edukacji do pracy </a:t>
            </a:r>
            <a:br>
              <a:rPr lang="pl-PL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w zawodzie oraz od kształcenia szkolnego do kursowych form kształcenia, wzmacniających pozycje na rynku pracy osób aktywnych zawodowo lub bezrobotnych.</a:t>
            </a:r>
            <a:endParaRPr lang="pl-PL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   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Nowa podstawa programowa kształcenia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zawodach ma istotne znaczenie również dla rozwoju ustawicznej edukacji zawodowej osób dorosłych, zainteresowanych uzyskaniem dodatkowych kwalifikacji lub zmianą zawodu. Efekty kształcenia określone dla poszczególnych kwalifikacji wyodrębnionych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danym zawodzie będą bowiem uwzględniane w procesie kształcenia realizowanego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kwalifikacyjnych kursach zawodowych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oraz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kursach umiejętności zawodowych.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640"/>
            <a:ext cx="8686800" cy="6669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   Na zasadach określonych w rozporządzeniu </a:t>
            </a:r>
            <a:r>
              <a:rPr lang="pl-PL" sz="2800" b="1" i="1" dirty="0" smtClean="0">
                <a:latin typeface="Times New Roman" pitchFamily="18" charset="0"/>
                <a:cs typeface="Times New Roman" pitchFamily="18" charset="0"/>
              </a:rPr>
              <a:t>kwalifikacyjne kursy zawodowe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będą mogły prowadzić nie tylko szkoły prowadzące kształcenie zawodowe, ale także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placówki kształcenia ustawicznego, placówki kształcenia praktycznego oraz ośrodki dokształcenia </a:t>
            </a:r>
            <a:br>
              <a:rPr lang="pl-PL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i doskonalenia zawodowego.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Uprawnione do tego są również podmioty spoza systemu oświaty -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instytucje rynku pracy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działające na podstawie ustawy o promocji zatrudnienia i instytucjach rynku pracy, prowadzące działalność edukacyjno-szkoleniową oraz osoby prawne i fizyczne prowadzące działalność oświatową na zasadach określonych w przepisach ustawy o swobodzie działalności gospodarczej.</a:t>
            </a:r>
            <a:endParaRPr lang="pl-PL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Przepisy nowego rozporządzenia w sprawie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egzaminów eksternistycznych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oprócz dotychczas dostępnych egzaminów eksternistycznych z zakresu: szkoły podstawowej dla dorosłych, gimnazjum dla dorosłych oraz liceum ogólnokształcącego dla dorosłych,  wprowadzają, również </a:t>
            </a:r>
            <a:r>
              <a:rPr lang="pl-PL" b="1" i="1" u="sng" dirty="0" smtClean="0">
                <a:latin typeface="Times New Roman" pitchFamily="18" charset="0"/>
                <a:cs typeface="Times New Roman" pitchFamily="18" charset="0"/>
              </a:rPr>
              <a:t>egzamin eksternistyczny zawodowy, umożliwiający potwierdzenie pojedynczych kwalifikacji </a:t>
            </a:r>
            <a:br>
              <a:rPr lang="pl-PL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i="1" u="sng" dirty="0" smtClean="0">
                <a:latin typeface="Times New Roman" pitchFamily="18" charset="0"/>
                <a:cs typeface="Times New Roman" pitchFamily="18" charset="0"/>
              </a:rPr>
              <a:t>w zawodzie.</a:t>
            </a:r>
            <a:endParaRPr lang="pl-PL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   Osoby dorosłe, korzystając z tej możliwości, będą mogły podnieść swoje kwalifikacje zawodowe lub przekwalifikować się, zwiększając swoje szanse na zmieniającym się rynku pracy.</a:t>
            </a:r>
            <a:endParaRPr lang="pl-PL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579350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         Jednocześnie w załączniku do rozporządzenia MEN </a:t>
            </a:r>
          </a:p>
          <a:p>
            <a:pPr marL="514350" indent="-514350" algn="just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     z 11 stycznia 2012 r. w sprawie egzaminów eksternistycznych, znajduje się wykaz zawodów </a:t>
            </a:r>
            <a:br>
              <a:rPr lang="pl-PL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 zakresie których nie przeprowadza się egzaminu eksternistycznego zawodowego. Są to zawody: 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asystentka stomatologiczna,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higienistka stomatologiczna,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ortoptystka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ratownik medyczny,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technik dentystyczny,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technik farmaceutyczny,</a:t>
            </a:r>
          </a:p>
          <a:p>
            <a:pPr marL="514350" indent="-514350" algn="ctr">
              <a:buFont typeface="+mj-lt"/>
              <a:buAutoNum type="arabicParenR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technik masażysta,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514350" indent="-514350" algn="ctr">
              <a:buAutoNum type="arabicParenR" startAt="8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technik ortopeda</a:t>
            </a:r>
          </a:p>
          <a:p>
            <a:pPr marL="514350" indent="-514350" algn="ctr">
              <a:buAutoNum type="arabicParenR" startAt="8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terapeuta zajęciowy</a:t>
            </a:r>
          </a:p>
          <a:p>
            <a:pPr marL="514350" indent="-514350" algn="ctr">
              <a:buAutoNum type="arabicParenR" startAt="8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 protetyk słuchu</a:t>
            </a:r>
          </a:p>
          <a:p>
            <a:pPr marL="514350" indent="-514350" algn="ctr">
              <a:buAutoNum type="arabicParenR" startAt="8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 technik elektroniki i informatyki medycznej,</a:t>
            </a:r>
          </a:p>
          <a:p>
            <a:pPr marL="514350" indent="-514350" algn="ctr">
              <a:buAutoNum type="arabicParenR" startAt="8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 technik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elektroradiolog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arenR" startAt="8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 dietetyk</a:t>
            </a:r>
          </a:p>
          <a:p>
            <a:pPr marL="514350" indent="-514350" algn="ctr">
              <a:buAutoNum type="arabicParenR" startAt="8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 opiekunka dziecięca</a:t>
            </a:r>
          </a:p>
          <a:p>
            <a:pPr marL="514350" indent="-514350" algn="ctr">
              <a:buAutoNum type="arabicParenR" startAt="8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 opiekun medyczny</a:t>
            </a:r>
          </a:p>
          <a:p>
            <a:pPr marL="514350" indent="-514350" algn="ctr">
              <a:buAutoNum type="arabicParenR" startAt="8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 technik geolog</a:t>
            </a:r>
          </a:p>
          <a:p>
            <a:pPr marL="514350" indent="-514350" algn="ctr">
              <a:buAutoNum type="arabicParenR" startAt="8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 technik wiertnik  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   Zakłada się, że najważniejszymi efektami modernizacji kształcenia zawodowego będą: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powszechność przyjmowania efektów uczenia się  przy tworzeniu  programów kształcenia i szkoleń, co zwiększy efektywność  edukacji,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ułatwienie obywatelom zdobywanie kwalifikacji w dowolny dla nich sposób, w dowolnym miejscu i czasie,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umożliwienie uzyskania wiarygodnego poświadczenia nowych kompetencji nabytych poza kształceniem zorganizowanym,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zagwarantowanie jakości i przejrzystości wszystkich elementów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 systemie kwalifikacji, a przez to zwiększenie zaufania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do kwalifikacji oraz do podmiotów, które nadają kwalifikacje,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zwiększenie przejrzystości polskich świadectw i dyplomów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na rynku krajowym i europejskim,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lepsze powiązanie oferty edukacyjnej z potrzebami rynku pracy,</a:t>
            </a: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optymalizacja kosztów uzyskania kwalifikacji. </a:t>
            </a:r>
          </a:p>
          <a:p>
            <a:pPr algn="ctr">
              <a:buNone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93507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Zasadniczym celem ustawy z dnia 19 sierpnia 2011 r. jest zwiększenie skuteczności i efektywności systemu kształcenia zawodowego 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oraz zharmonizowanie go z rynkiem pracy poprzez:</a:t>
            </a:r>
          </a:p>
          <a:p>
            <a:pPr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1) zmodyfikowanie klasyfikacji zawodów szkolnictwa zawodowego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uwzględnieniem podziału zawodów na kwalifikacje oddzielnie potwierdzane w procesie kształcenia;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2) wdrożenie zmodernizowanej podstawy programowej kształcenia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zawodach;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3) ujednolicenie cyklu edukacyjnego w zasadniczej szkole zawodowej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rzecz kształcenia trzyletniego;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4) konsolidacja edukacji zawodowej i ustawicznej w centrach kształcenia zawodowego i ustawicznego ;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5) umożliwienie osobom dorosłym nabywania kwalifikacji zawodowych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formach kursowych;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6) ujednolicenie systemu egzaminów potwierdzających kwalifikacje zawodowe i otwarcie go na efekty uczenia się formalnego,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pozaformalnego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i nieformalnego;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7) włączenie szkół prowadzących kształcenie zawodowe w system kształcenia ustawicznego.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72149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Dzięki zmianie przepisów ułatwione będzie nie tylko uzyskiwanie wykształcenia zawodowego, ale także uzupełnianie kwalifikacji i zdobywanie nowego zawodu. Nowelizacja wprowadza zapisy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 zdobywaniu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konkretnych kwalifikacji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wymaganych w zawodach.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Egzaminy na poszczególne kwalifikacje nie będą przeprowadzane po zakończeniu nauki w szkole, lecz na różnych jej etapach. W przypadku egzaminu przeprowadzanego w zakresie jednej kwalifikacji uczeń będzie uzyskiwał </a:t>
            </a:r>
            <a:r>
              <a:rPr lang="pl-PL" b="1" i="1" u="sng" dirty="0" smtClean="0">
                <a:latin typeface="Times New Roman" pitchFamily="18" charset="0"/>
                <a:cs typeface="Times New Roman" pitchFamily="18" charset="0"/>
              </a:rPr>
              <a:t>świadectwo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zdobycia tej kwalifikacji,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a po zdaniu wszystkich kwalifikacji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wymaganych w danym zawodzie otrzyma </a:t>
            </a:r>
            <a:r>
              <a:rPr lang="pl-PL" b="1" i="1" u="sng" dirty="0" smtClean="0">
                <a:latin typeface="Times New Roman" pitchFamily="18" charset="0"/>
                <a:cs typeface="Times New Roman" pitchFamily="18" charset="0"/>
              </a:rPr>
              <a:t>dyplom.</a:t>
            </a:r>
            <a:endParaRPr lang="pl-PL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72149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   POLSKA RAMA KWALIFIKACJI</a:t>
            </a:r>
          </a:p>
          <a:p>
            <a:pPr algn="just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czyli jednolity sposób opisywania kwalifikacji zdobytych na każdym etapie kształcenia formalnego,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pozaformalnego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oraz nieformalnego.    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Polska Rama Kwalifikacji ma zawierać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8 poziomów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którym przypisane będą poszczególne etapy edukacji od szkoły podstawowej po doktorat.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Dla każdego poziomu będą sprecyzowane wymagania co do wiedzy, umiejętności i kompetencji społecznych. Polska Rama Kwalifikacji wprowadzi nowy sposób opisywania i potwierdzania kwalifikacji, które zdobywane są na różnych poziomach wykształcenia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uczenia się.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604867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   Jest to zgodne z zaleceniem Parlamentu Europejskiego </a:t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 dnia 23 kwietnia 2008 r., w sprawie ustanowienia europejskich ram kwalifikacji dla 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uczenia się przez całe życie (LLL)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oraz w przyjętej w 2012 r. strategii OECD „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Jobs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i="1" dirty="0" err="1" smtClean="0">
                <a:latin typeface="Times New Roman" pitchFamily="18" charset="0"/>
                <a:cs typeface="Times New Roman" pitchFamily="18" charset="0"/>
              </a:rPr>
              <a:t>Lives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”. </a:t>
            </a:r>
          </a:p>
          <a:p>
            <a:pPr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   Opracowanie PRK związane jest z wdrażaniem podejścia  uwzględniającego, przede wszystkim,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efekty uczenia się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 Podejście to jest kluczowe z punktu widzenia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rynku pracy.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Pracodawcy szukają pracowników o określonych kompetencjach </a:t>
            </a:r>
            <a:r>
              <a:rPr lang="pl-PL" sz="2800" b="1" i="1" dirty="0" smtClean="0">
                <a:latin typeface="Times New Roman" pitchFamily="18" charset="0"/>
                <a:cs typeface="Times New Roman" pitchFamily="18" charset="0"/>
              </a:rPr>
              <a:t>zawodowych, interpersonalnych </a:t>
            </a:r>
            <a:br>
              <a:rPr lang="pl-PL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i="1" dirty="0" smtClean="0">
                <a:latin typeface="Times New Roman" pitchFamily="18" charset="0"/>
                <a:cs typeface="Times New Roman" pitchFamily="18" charset="0"/>
              </a:rPr>
              <a:t>i organizacyjnych.</a:t>
            </a:r>
          </a:p>
          <a:p>
            <a:pPr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   Wdrożenie systemu kwalifikacji powiązanego z PRK umożliwi większą elastyczność działań w zakresie edukacji, szkolenia i nadawania kwalifikacji. </a:t>
            </a:r>
          </a:p>
          <a:p>
            <a:pPr algn="just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   Krajowy system kwalifikacji, którego elementem jest PRK działa na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rzecz uczących się i pracodawców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83264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Ustawa o systemie oświaty przewiduje, że nauka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technikach i zasadniczych szkołach zawodowych (podobnie jak to jest w liceach ogólnokształcących) będzie powiązana z nauką w gimnazjach - treści tam rozpoczęte będą kontynuowane w klasach pierwszych szkół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ponadgimnazjalnych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W technikum i zasadniczej szkole zawodowej uczniowie opanują te same zagadnienia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kształcenia ogólnego co uczniowie w pierwszej klasie liceum. Dzięki temu absolwenci zreformowanych zasadniczych szkół zawodowych będą mogli kontynuować naukę np. w liceach ogólnokształcących dla dorosłych od razu od drugiej klasy.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Nowa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klasyfikacja zawodów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szkolnictwa zawodowego obejmuje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zawodów,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ramach których wyodrębniono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251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kwalifikacji.  </a:t>
            </a: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klasyfikacji ujęto:</a:t>
            </a:r>
          </a:p>
          <a:p>
            <a:pPr lvl="0"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23 zawody o 3 kwalifikacjach,</a:t>
            </a:r>
          </a:p>
          <a:p>
            <a:pPr lvl="0"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72 zawody o 2 kwalifikacjach,</a:t>
            </a:r>
          </a:p>
          <a:p>
            <a:pPr lvl="0"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98 zawodów o 1 kwalifikacji,</a:t>
            </a:r>
          </a:p>
          <a:p>
            <a:pPr lvl="0"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7 zawodów szkolnictwa artystycznego, dla których nie wyodrębnia się kwalifikacji.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764704"/>
            <a:ext cx="8517632" cy="5616624"/>
          </a:xfrm>
        </p:spPr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W nowej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klasyfikacji zawodów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szkolnictwa zawodowego ujęto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76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zawodów na poziomie zasadniczej szkoły zawodowej,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92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zawody na poziomie technikum,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zawody, w których kształcenie możliwe jest tylko w szkole policealnej (w szkole policealnej można kształcić się łącznie w 55 zawodach ponieważ 23 zawody są wspólne dla technikum i szkoły policealnej).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844</Words>
  <Application>Microsoft Office PowerPoint</Application>
  <PresentationFormat>Pokaz na ekranie (4:3)</PresentationFormat>
  <Paragraphs>162</Paragraphs>
  <Slides>27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ZMIANY W KSZTAŁCENIU ZAWODOWYM   ZMIANY KIERUNKÓW KSZTAŁCENIA   Październik 2012 r.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Jednocześnie wykreślono niżej wymienione zawody:   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Mnowa</dc:creator>
  <cp:lastModifiedBy>Mnowa</cp:lastModifiedBy>
  <cp:revision>202</cp:revision>
  <dcterms:created xsi:type="dcterms:W3CDTF">2012-06-16T07:33:00Z</dcterms:created>
  <dcterms:modified xsi:type="dcterms:W3CDTF">2012-10-22T12:03:24Z</dcterms:modified>
</cp:coreProperties>
</file>