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7"/>
  </p:notesMasterIdLst>
  <p:sldIdLst>
    <p:sldId id="256" r:id="rId2"/>
    <p:sldId id="258" r:id="rId3"/>
    <p:sldId id="286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8" r:id="rId30"/>
    <p:sldId id="344" r:id="rId31"/>
    <p:sldId id="345" r:id="rId32"/>
    <p:sldId id="346" r:id="rId33"/>
    <p:sldId id="347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259" r:id="rId59"/>
    <p:sldId id="260" r:id="rId60"/>
    <p:sldId id="261" r:id="rId61"/>
    <p:sldId id="262" r:id="rId62"/>
    <p:sldId id="264" r:id="rId63"/>
    <p:sldId id="265" r:id="rId64"/>
    <p:sldId id="267" r:id="rId65"/>
    <p:sldId id="266" r:id="rId66"/>
    <p:sldId id="275" r:id="rId67"/>
    <p:sldId id="269" r:id="rId68"/>
    <p:sldId id="270" r:id="rId69"/>
    <p:sldId id="271" r:id="rId70"/>
    <p:sldId id="272" r:id="rId71"/>
    <p:sldId id="273" r:id="rId72"/>
    <p:sldId id="277" r:id="rId73"/>
    <p:sldId id="287" r:id="rId74"/>
    <p:sldId id="288" r:id="rId75"/>
    <p:sldId id="289" r:id="rId76"/>
    <p:sldId id="290" r:id="rId77"/>
    <p:sldId id="291" r:id="rId78"/>
    <p:sldId id="292" r:id="rId79"/>
    <p:sldId id="349" r:id="rId80"/>
    <p:sldId id="350" r:id="rId81"/>
    <p:sldId id="351" r:id="rId82"/>
    <p:sldId id="352" r:id="rId83"/>
    <p:sldId id="353" r:id="rId84"/>
    <p:sldId id="364" r:id="rId85"/>
    <p:sldId id="360" r:id="rId86"/>
    <p:sldId id="355" r:id="rId87"/>
    <p:sldId id="357" r:id="rId88"/>
    <p:sldId id="358" r:id="rId89"/>
    <p:sldId id="369" r:id="rId90"/>
    <p:sldId id="361" r:id="rId91"/>
    <p:sldId id="367" r:id="rId92"/>
    <p:sldId id="366" r:id="rId93"/>
    <p:sldId id="362" r:id="rId94"/>
    <p:sldId id="363" r:id="rId95"/>
    <p:sldId id="365" r:id="rId9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E9B79-6419-4F21-B566-02C5A2166360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C3C6D-7004-44DE-AAC7-CB82230978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9DF24A-7FB6-45FE-9A9E-266F2D181DA3}" type="slidenum">
              <a:rPr lang="pl-PL" smtClean="0"/>
              <a:pPr>
                <a:defRPr/>
              </a:pPr>
              <a:t>88</a:t>
            </a:fld>
            <a:endParaRPr lang="pl-PL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89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90</a:t>
            </a:fld>
            <a:endParaRPr lang="pl-P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91</a:t>
            </a:fld>
            <a:endParaRPr lang="pl-P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92</a:t>
            </a:fld>
            <a:endParaRPr lang="pl-P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93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3C6D-7004-44DE-AAC7-CB822309789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75C3C1-CD93-465C-A263-A7420D89C03E}" type="datetimeFigureOut">
              <a:rPr lang="pl-PL" smtClean="0"/>
              <a:pPr/>
              <a:t>2012-08-27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123EDC-11A7-4685-8EB5-F4ED6CA9AF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324471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Sprawozdanie z nadzoru pedagogicznego oraz pracy Kuratorium Oświaty w Opolu </a:t>
            </a:r>
            <a:br>
              <a:rPr lang="pl-PL" sz="36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okres                                   styczeń - czerwiec 2012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l-PL" sz="5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3. Funkcjonowanie przedszkola w środowisku lokalnym.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4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Podejmowanie przez przedszkole inicjatywy na rzecz lokalnego środowiska, współpraca z różnymi z instytucjami i organizacjami działającymi w tym środowisku                                i wykorzystywanie ich zasobów w procesie wychowania, nauczania i opieki wpływa korzystnie na rozwój dzieci, jakość edukacji oraz na wizerunek przedszkola.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Przedszkola nie prowadzą w sposób systematyczny i zorganizowany badań losów absolwentów.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Losy absolwentów powinny być badane w sposób zorganizowany, a zgromadzone informacje służyć promowaniu wartości edukacji w społeczności lokalnej.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Wpływ jaki mają rodzice na działania przedszkola, najczęściej ogranicza się do wsparcia organizacyjnego. W opinii zdecydowanej większości rodziców,  nie uczestniczą oni                w podejmowaniu ważnych decyzji dotyczących pracy przedszkola</a:t>
            </a: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5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stworzyć rodzicom warunki do otwartego wyrażania opinii o funkcjonowaniu przedszkola i uświadamiać im ich rolę jako współdecydujących o jego sprawach.</a:t>
            </a:r>
            <a:endParaRPr lang="pl-PL" sz="5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4. Zarządzanie przedszkolem.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We wszystkich badanych przedszkolach sprawowany jest wewnętrzny nadzór pedagogiczny, jednak formułowane wnioski, wynikające z jego sprawowania, nie zawsze są realizowane i służą wprowadzaniu zmian           w funkcjonowaniu placówek.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zwracać uwagę, by wnioski wynikające ze sprawowania wewnętrznego nadzoru pedagogicznego były wykorzystywane do planowania pracy przedszkola i realizowane.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Warunki lokalowe i wyposażenie przedszkoli zaspokajają potrzeby rozwojowe dzieci i umożliwiają realizację podstawy programowej.               W części badanych przedszkoli posiadana baza wymaga modernizacji           i doposażenia w nowe sprzęty i pomoce dydaktyczne.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Działania służące wzbogaceniu warunków lokalowych i wyposażenia przedszkola powinny być podejmowane systematycznie również                          z wykorzystaniem środków unijnych, fundacji, stowarzyszeń, itp.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1. Efekty działalności dydaktycznej, wychowawczej                       i opiekuńczej oraz innej działalności statutowej szkoły lub placówki.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We wszystkich badanych szkołach podstawowych analizuje się wyniki sprawdzianu, a formułowane wnioski są wdrażane w celu poprawy jakości pracy i wzrostu efektów kształcenia. W analizach tych często nie korzysta się z różnorodnych metod,  np. uwzględniających czynniki kontekstowe (pedagogiczne, środowiskowe, indywidualne).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Stosować zróżnicowane metody analizy wyników sprawdzianu, aby uzyskać pełny obraz przyczyn osiąganych wyników.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 badanych szkołach podstawowych nauczyciele prowadzą wielopoziomowe analizy poziomu osiągnięć uczniów                              z wykorzystaniem różnorodnych metod, wdrażane wnioski mają wpływ na jakość kształcenia.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sz="2600" b="1" dirty="0" smtClean="0"/>
          </a:p>
          <a:p>
            <a:pPr>
              <a:buNone/>
            </a:pPr>
            <a:r>
              <a:rPr lang="pl-PL" sz="2600" b="1" dirty="0" smtClean="0"/>
              <a:t>3. </a:t>
            </a: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niektórych szkołach wnioski formułowane w wyniku analizy wyników sprawdzianów i osiągnięć uczniów nie znajdują przełożenia na planowanie pracy szkoły i podejmowanie adekwatnych działań.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Zadbać o spójność formułowanych wniosków i planowanych działań.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Bogata oferta edukacyjna wielu szkół, w tym realizacja projektów, których celem jest rozwijanie umiejętności kluczowych                             i zainteresowań, umożliwia uczniom nabywanie wiadomości                   i umiejętności określonych w podstawie programowej oraz rozwój uzdolnień.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 części szkół podstawowych duży procent (30-50 %) badanych uczniów uważa, że tylko niektóre zajęcia lekcyjne i pozalekcyjne            są interesujące i angażujące.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Zwiększyć atrakcyjność zajęć i zaangażowanie w nich uczniów poprzez wykorzystanie zróżnicowanych form i metod nauczania dostosowanych do indywidualnych stylów uczenia się.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000" b="1" dirty="0" smtClean="0"/>
              <a:t>6.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stwarzają swoim uczniom warunki do aktywności, rozwoju talentów i zainteresowań poprzez, np.: ofertę zajęć pozalekcyjnych, udział w programach i projektach, konkursach           i zawodach sportowych,  a także akcjach charytatywnych.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Uczniowie nie zawsze dzielą się z nauczycielami swoimi pomysłami na to, co chcieliby robić w szkole, ponieważ brakuje im wiary w możliwość realizacji ich pomysłów. Rzadko są włączani w proces decyzyjny związany z realizacją zgłaszanych przez nich inicjatyw.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Stwarzać uczniom warunki do inicjowania różnorodnych działań na rzecz własnego rozwoju, szkoły i społeczności lokalnej, umożliwić im wpływ na kształtowanie szkolnej rzeczywistości.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We wszystkich badanych szkołach podstawowych  podejmuje się działania wychowawcze i edukacyjne wzmacniające właściwe zachowania i postawy uczniów, a także eliminujące zagrożenia. Działania te przyczyniają się do wzrostu poczucia bezpieczeństwa uczniów w szkole.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2. Procesy zachodzące w szkole lub placówce.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Nauczyciele współpracują ze sobą przy organizacji i realizacji procesów edukacyjnych,  są zaangażowani w pracę funkcjonujących zespołów,     w tym zespołu do spraw ewaluacji wewnętrznej. W niektórych szkołach  w niewielkim zakresie prowadzone są działania nowatorskie.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Zachęcać nauczycieli do stosowania nowatorskich rozwiązań służących rozwojowi uczniów.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Zdaniem nauczycieli, wspierają oni uczniów w procesie uczenia się. Duża część badanych uczniów stwierdziła, że ocenianie nie zawsze daje im pełną informację o postępach w nauce i nie zawsze pomaga im się uczyć.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Zadbać o to, aby nauczyciele przekazywali uczniom pełną informację na temat ich postępów w nauce i pamiętali o celach oceniania, jakie zapisano w paragrafie 3 pkt.2 Rozporządzenia w sprawie warunków        i sposobu oceniania (…) z dnia 30 kwietnia 2007 z </a:t>
            </a:r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zmianami.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3. Funkcjonowanie szkoły lub placówki w środowisku lokalnym.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Nauczyciele w różny sposób wspierają rodziców w wychowaniu dzieci, stwarzają im warunki do uczestnictwa w działaniach organizowanych przez szkołę. Uczestnictwo rodziców w życiu szkoły ogranicza się do pomocy              w organizacji imprez lub wycieczek.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 opinii większości ankietowanych rodziców nie uczestniczą oni                         w podejmowaniu decyzji dotyczących życia szkoły.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Propagować wśród rodziców wiedzę na temat ich praw i obowiązków w szkole oraz stwarzać im możliwości współdecydowania w sprawach związanych              z funkcjonowaniem szkoły.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Niektóre szkoły nie badają losów swoich absolwentów lub czynią to                   w sposób niesystematyczny.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Systematycznie badać losy absolwentów, a wnioski wypływające z tych badań wykorzystywać w procesie nauczania i wychowania.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Szkoły współpracują ze środowiskiem lokalnym, cieszą się dobrymi opiniami, a nierzadko, zwłaszcza na terenach wiejskich, są postrzegane jako ośrodki kulturotwórcze.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b="1" u="sng" dirty="0" smtClean="0"/>
          </a:p>
          <a:p>
            <a:pPr algn="ctr">
              <a:buNone/>
            </a:pP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4. Zarządzanie szkołą lub placówką.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Nauczyciele pracując w zespołach analizują efekty swojej pracy   i formułują wnioski, które są uwzględniane w planowaniu dalszej działalności szkoły. W niektórych szkołach  zespoły zadaniowe nie prowadzą systematycznej analizy efektów swoich działań, ograniczając się do spontanicznej refleksji.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Zadbać o systematyczne analizowanie przez zespoły nauczycieli efektów swoich działań, aby móc w miarę potrzeb odpowiednio wcześnie działania te modyfikować.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Praca zespołów nauczycielskich, dotycząca planowania                    i realizacji działań, oraz współpraca i wzajemna pomoc                 w rozwiązywaniu problemów sprzyja budowaniu współodpowiedzialności rady pedagogicznego za jakość pracy szkoły.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3.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Wnioski, wynikające z wewnętrznego nadzoru pedagogicznego oraz ewaluacji wewnętrznej, wskazują kierunki działania szkół, są uwzględniane w planowaniu i prowadzą do prorozwojowych zmian w ich funkcjonowaniu.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Wdrażane przez szkołę projekty edukacyjne oraz współpraca dyrektora z organem prowadzącym i instytucjami lokalnymi przyczyniają się do systematycznego wzbogacania bazy szkoły              i uatrakcyjniania ofert zajęć.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Większość badanych szkół podstawowych posiada warunki lokalowe i wyposażenie wystarczające do realizacji podstawy  programowej i wybranych programów nauczania. Braki                    w zakresie bazy dotyczą najczęściej infrastruktury sportowej - odpowiedniej sali gimnastycznej i boisk sportowych.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Wykorzystywać zasoby środowiska do wzbogacania warunków realizacji podstawy programowej.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1. Efekty działalności dydaktycznej, wychowawczej i opiekuńczej oraz innej działalności statutowej szkoły lub placówki.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 części badanych gimnazjów analizuje się wyniki egzaminu zewnętrznego oraz osiągnięcia uczniów z zastosowaniem różnorodnych metod (również                             z wykorzystaniem wskaźnika Edukacyjnej Wartości Dodanej), a formułowane wnioski są wykorzystywane do planowania procesów edukacyjnych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Część badanych gimnazjów do analizy wyników egzaminu gimnazjalnego nie wykorzystuje wskaźnika Edukacyjnej Wartości Dodanej oraz metody EWD. Gimnazja nie wykorzystują kalkulatora EWD „Plus” w ewaluacji wewnętrznej oraz podczas analizy osiągnięć uczniów.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Wykorzystywać różnorodne metody analizy osiągnięć uczniów, w tym w szerokim zakresie  Edukacyjną Wartość Dodaną - jako wskaźnik, metodę, a także korzystać z kalkulatora EWD „Plus”  do analizy efektywności nauczania w szkole oraz                 w ewaluacji wewnętrznej.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960439"/>
          </a:xfrm>
        </p:spPr>
        <p:txBody>
          <a:bodyPr>
            <a:noAutofit/>
          </a:bodyPr>
          <a:lstStyle/>
          <a:p>
            <a:pPr algn="ctr"/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836712"/>
            <a:ext cx="7772400" cy="39745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</a:p>
          <a:p>
            <a:pPr algn="l">
              <a:buFontTx/>
              <a:buChar char="-"/>
            </a:pPr>
            <a:endParaRPr lang="pl-P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Otwarcie spotkania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Podstawowe kierunki polityki oświatowej państwa                    w roku szkolnym 2012/2013</a:t>
            </a:r>
          </a:p>
          <a:p>
            <a:pPr algn="ctr">
              <a:buFont typeface="Wingdings" pitchFamily="2" charset="2"/>
              <a:buChar char="§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Ewaluacja, kontrola, wspomaganie – uwagi                     i wnioski z nadzoru pedagogicznego prowadzonego przez Opolskiego Kuratora Oświaty w szkołach                           i placówkach woj. opolskiego                                         w roku szkolnym 2011/2012</a:t>
            </a:r>
          </a:p>
          <a:p>
            <a:pPr algn="ctr">
              <a:buFont typeface="Wingdings" pitchFamily="2" charset="2"/>
              <a:buChar char="§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Komunikaty i sprawy różne</a:t>
            </a:r>
          </a:p>
          <a:p>
            <a:pPr algn="ctr">
              <a:buFont typeface="Wingdings" pitchFamily="2" charset="2"/>
              <a:buChar char="§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Zamknięcie spotkania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3.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Wnioskowanie jest słabszą stroną pracy szkół: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buduje się bardzo dużą liczbę wniosków w różnych obszarach, co często uniemożliwia ich wdrożenie, a także dokonanie analizy skuteczności działań,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nie wykorzystuje się formułowanych wniosków do budowania priorytetów, kierunków rozwoju.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Zadbać o spójność wniosków oraz rekomendacji formułowanych w różnych obszarach oraz o analizowanie efektywności planowanych i podejmowanych na ich podstawie działań.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 części badanych szkół analiza osiągnięć uczniów skoncentrowana jest na uczniach mających problemy dydaktyczne, w mniejszym stopniu dotyczy uczniów zdolnych.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Przeprowadzać systematyczną diagnozę i analizę osiągnięć, jak również monitorować na bieżąco nabywanie kompetencji określonych w podstawie programowej w stosunku do każdego ucznia.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działania związane z diagnozą i analizą osiągnięć uczniów oraz                                  z wnioskowaniem angażować wszystkich nauczycieli.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przypadku prowadzenia działań naprawczych, każdorazowo zaplanować                    i prowadzić ewaluację tych działań (ocenę ich skuteczności).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100" b="1" dirty="0" smtClean="0"/>
              <a:t>5. </a:t>
            </a:r>
            <a:r>
              <a:rPr lang="pl-P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podejmują różnorodne działania edukacyjne służące rozwojowi wiedzy i umiejętności uczniów. Nie we wszystkich badanych szkołach oferta zajęć pozalekcyjnych jest dla uczniów atrakcyjna i wynika z ich zainteresowań oraz nie wszystkie zajęcia lekcyjne i pozalekcyjne są dla nich interesujące i angażujące.</a:t>
            </a: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Nie wszyscy nauczyciele, według części rodziców i uczniów,  motywują uczniów do aktywnego uczenia się i wspierają ich                   w trudnych sytuacjach. </a:t>
            </a: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Realizowana koncepcja pracy, oferta edukacyjna szkoły, a także stosowane nowatorskie rozwiązania powinny przede wszystkim służyć rozwojowi uczniów, adekwatnie do ich potrzeb                            i zainteresowań.</a:t>
            </a: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-Planując  i podejmując działania mające na celu rozwój uczniów, należy uwzględniać informacje o uczniach i ich sytuacji (np. sposoby uczenia się, zdolności, możliwości psychofizyczne, potrzeby, sytuację społeczną), a także wykorzystywać zasoby środowiska.  </a:t>
            </a: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2. Procesy zachodzące w szkole lub placówce.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 badanych gimnazjach wdraża się uczniów do podejmowania aktywności na rzecz rozwoju własnego oraz społeczności szkolnej, jednak nie wszystkie działania są efektem ich inicjatyw.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Uczniowie gimnazjów chętnie inicjują i realizują działania związane z życiem szkoły, jednak  dotyczą one przede wszystkim imprez, uroczystości oraz akcji charytatywnych.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Stwarzać uczniom możliwość wpływu na kształtowanie szkolnej rzeczywistości, włączać ich w procesy decyzyjne związane z życiem szkoły.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 badanych gimnazjach system oddziaływań wychowawczych                 i profilaktycznych kształtuje pożądane społecznie postawy uczniów.            W tym celu diagnozuje i analizuje się  zachowania uczniów oraz wdraża adekwatne do potrzeb działania. Badane szkoły, w opinii  respondentów, są szkołami bezpiecznymi. </a:t>
            </a:r>
            <a:endPara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tworzyć spójne z wartościami społeczeństwa demokratycznego systemy oddziaływań  wychowawczych, a w ich tworzeniu powinni brać udział uczniowie, ich rodzice, nauczyciele i inni pracownicy szkoły.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realizację zadań związanych z kształtowaniem pożądanych postaw należy włączać wszystkich pracowników szkoły – nauczycieli, pracowników niepedagogicznych, a także uczniów i ich rodziców.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Przyjęte w szkole normy powinny być przestrzegane przez wszystkich członków społeczności szkolnej – uczniów, nauczycieli  i innych pracowników.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 badanych gimnazjach organizowane różnorodne zajęcia dodatkowe            i realizacja projektów edukacyjnych finansowanych z różnych źródeł (fundacje, stowarzyszenia, środki unijne) stwarzają możliwości wyrównywania szans edukacyjnych uczniów.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Podejmować działania związane ze wspomaganiem rozwoju każdego ucznia, z uwzględnieniem indywidualizacji procesu jego edukacji.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(Również dzięki pozyskiwaniu środków pozabudżetowych na organizację tego typu działań).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000" b="1" dirty="0" smtClean="0"/>
              <a:t>5.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opinii części badanych uczniów i ich rodziców ocenianie nie zawsze motywuje gimnazjalistów do dalszej nauki, a nauczyciele rzadko rozmawiają z uczniami na temat przyczyn ich trudności i sukcesów            w nauce.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ocenianiu należy wykorzystywać wszystkie funkcje oceny szkolnej             (w tym motywującą), zgodnie z  paragrafem 3 pkt.2 Rozporządzenia                  w sprawie warunków i sposobu oceniania (…) z dnia 30 kwietnia 2007         z </a:t>
            </a:r>
            <a:r>
              <a:rPr lang="pl-PL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zmianami.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Nauczyciele współpracują ze sobą w organizacji i realizacji procesów edukacyjnych oraz wychowawczych.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Planowanie, realizacja, analiza i doskonalenie procesów edukacyjnych oraz wychowawczych powinno następować w wyniku ustaleń między nauczycielami (w tym uczącymi w jednym oddziale).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Nauczyciele powinni ciągle doskonalić swoje umiejętności pracy zespołowej.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3. Funkcjonowanie szkoły lub placówki w środowisku lokalnym.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 gimnazjach działania podejmowane na rzecz ucznia realizuje się z wykorzystaniem zasobów środowiska lokalnego.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Celowe i zaplanowane inicjatywy szkoły podejmowane na rzecz środowiska powinny wpływać na wzajemny rozwój.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Gimnazja dbają o swój wizerunek w lokalnym środowisku poprzez upowszechnianie informacji o ofercie, podejmowanych działaniach oraz osiągnięciach uczniów.  Badane szkoły rzadko informują o indywidualnych lub zespołowych osiągnięciach nauczycieli.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Upowszechniać informacje o podejmowanych przez nauczycieli działaniach oraz osiąganych przez nich sukcesach.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Większość badanych rodziców nie ma poczucia, że są partnerami szkoły – w niewielkim stopniu są angażowani we współdecydowanie o działaniach edukacyjnych                               i wychowawczych.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Współpracę z rodzicami należy budować na zasadach partnerstwa: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tworzyć warunki do wyrażania opinii na temat funkcjonowania szkoły i wykorzystywać je do doskonalenia pracy,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realizować inicjatywy rodziców na rzecz rozwoju uczniów i szkoły.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4. Zarządzanie szkoła lub placówką.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badanych szkołach nauczyciele pracują w zespołach (np. przedmiotowych, zadaniowych). W części gimnazjów zespoły nauczycielskie nie dokonują analizy (oceny skuteczności) planowanych           i wdrażanych swoich działań w sposób systemowy (z zastosowaniem metod ewaluacyjnych). Analiza często ma charakter spontaniczny.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sposób systematyczny dokonywać analizy skuteczności działań podejmowanych przez zespoły nauczycielskie oraz nauczycieli indywidualnie, z zastosowaniem różnorodnych metod ewaluacyjnych.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Ewaluacja wewnętrzna w badanych gimnazjach prowadzona jest                   z udziałem zespołów nauczycieli.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Dyrektorzy badanych gimnazjów sprawują nadzór pedagogiczny, dokonują analizy, a także formułują wnioski, które nie zawsze stanowią podstawę planowania pracy szkoły.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procesie zarządzania wykorzystywać wnioski wynikające                              z wewnętrznego i zewnętrznego nadzoru pedagogicznego.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000" b="1" dirty="0" smtClean="0"/>
              <a:t>4.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Badane gimnazja w większości posiadają dobrą bazę lokalową                          i dydaktyczną, co zapewnia realizację podstawy programowej                        i wybranych programów. Braki w tym zakresie dotyczą infrastruktury sportowej – sal gimnastycznych, boisk sportowych przy szkołach.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Wykorzystywać zasoby środowiska do wzbogacania warunków realizacji podsta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programowej.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Dyrektorzy i nauczyciele badanych szkół podejmują skuteczne działania celem wzbogacania bazy dydaktycznej współpracując  z samorządem lokalnym, pozyskując środki pozabudżetowe od osób prywatnych                  i instytucji, a przede wszystkim przystępując do realizacji licznych projektów finansowanych z różnych źródeł (w tym UE).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Zachęcać nauczycieli do  udziału w projektach edukacyjnych finansowanych z różnych źródeł (stowarzyszeń, fundacji, UE).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Budować lokalną sieć wsparcia dla rozwoju szkoły adekwatnie do jej potrzeb.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PONADGIMNAZJALNE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4. Zarządzanie szkołą lub placówką.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 badanych szkołach </a:t>
            </a:r>
            <a:r>
              <a:rPr lang="pl-PL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nauczyciele angażują się w pracę zespołów (przedmiotowych, zadaniowych) funkcjonujących w szkołach.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sposób systematyczny analizować efekty pracy zespołów nauczycielskich z uwzględnianiem różnorodnych metod ewaluacyjnych.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Wnioski, z prowadzonego wewnętrznego nadzoru, stanowią podstawę wprowadzanych zmian w funkcjonowaniu badanych szkół </a:t>
            </a:r>
            <a:r>
              <a:rPr lang="pl-PL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Ewaluacja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wewnętrzna prowadzona jest z udziałem zespołów nauczycieli.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Wprowadzanie zmian związanych z organizacją procesów edukacyjnych i wychowawczych  powinno następować w wyniku ustaleń między nauczycielami (w tym uczącymi w jednym oddziale).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 badanych szkołach podejmowane są skuteczne działania                 w zakresie wzbogacania  wyposażenia i poprawy warunków lokalowych  w celu doskonalenia  realizacji przyjętych programów nauczania  i poszerzania oferty zajęć.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Zachęcać nauczycieli do realizowania projektów edukacyjnych finansowanych z różnych źródeł – stowarzyszeń, fundacji, środków UE.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Wykorzystywać możliwości i zasoby środowiska w celu poprawy warunków realizacji podstawy programowej.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Ewaluacja, kontrola, wspomaganie – uwagi                     i wnioski z nadzoru pedagogicznego prowadzonego przez Opolskiego Kuratora Oświaty w szkołach i placówkach woj. opolskiego w roku szkolnym 2011/2012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PORADNIE PSYCHOLOGICZNO-PEDAGOGICZNE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4. Zarządzanie placówką.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We wszystkich badanych poradniach pracownicy pracują zespołowo. Analizują efekty swojej pracy oraz pracy zespołów, co przekłada się na skuteczne planowanie i skuteczne wdrażanie działań. 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 badanych poradniach dokonuje się systematycznej diagnozy potrzeb klientów oraz przeprowadza się ewaluację wewnętrzną              w celu dokonywania zmian w funkcjonowaniu placówek i podnoszenia jakości ich pracy.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Wnioski wynikające z wewnętrznego nadzoru pedagogicznego wykorzystywane są w planowaniu pracy poradni oraz przyczyniają się do wprowadzania zmian w funkcjonowaniu placówek,  np.: poszerzaniem oferty o nowe formy i metody pracy. 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Dyrektorzy poradni skutecznie sprawują nadzór pedagogiczny nad pracą specjalistów i funkcjonowaniem placówek.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5.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Większość badanych poradni ma dobrą bazę lokalową, która dostosowana jest do potrzeb osób niepełnosprawnych.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Modernizować zasoby lokalowe zwłaszcza z uwzględnieniem potrzeb osób niepełnosprawnych.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W większości badanych poradni warunki lokalowe i wyposażenie są wystarczające do realizacji celów i priorytetów placówek                    i wpływają na profesjonalne świadczenie usług.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 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Dokonywać zmian i modernizacji w bazie dydaktycznej poradni  w celu profesjonalnego świadczenia usług jej klientom.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Większość dyrektorów poradni pozyskuje dodatkowe fundusze, np.: ze środków unijnych i od sponsorów, przeznaczając je na wzbogacenie bazy i wyposażenia.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Zachęcać pracowników poradni do udziału w projektach edukacyjnych finansowanych z różnych źródeł.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440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MOCNE strony pracy szkół/placówek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SŁABE strony pracy szkół/placówek</a:t>
                      </a:r>
                      <a:endParaRPr lang="pl-PL" sz="1600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3821727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Podejmowanie współpracy z rodzicami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Bogata oferta edukacyjna.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Stwarzanie uczniom możliwości realizacji pomysłów związanych</a:t>
                      </a:r>
                      <a:r>
                        <a:rPr kumimoji="0" lang="pl-PL" sz="14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z ich aktywnością pozalekcyjną.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Dokonywanie analizy wyników egzaminów zewnętrznych</a:t>
                      </a:r>
                      <a:r>
                        <a:rPr kumimoji="0" lang="pl-PL" sz="14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 sprawdzianu                                    z wykorzystaniem metod ilościowych (statystycznych).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Realizacja projektów edukacyjnych finansowanych z różnych źródeł (stowarzyszenia, fundacje, środki unijne), mających na celu wszechstronny rozwój ucznia.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Planowanie i przeprowadzanie ewaluacji wewnętrznej.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Współpraca w różnych obszarach ze środowiskiem lokalnym, co ma wpływ na pozytywny wizerunek placówek.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Dbałość o bazę edukacyjną.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Brak partnerstwa w kontaktach z rodzicami.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Oferta edukacyjna nie wynikająca                             z zainteresowań uczniów.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Brak pogłębionej analizy wyników egzaminów zewnętrznych oraz osiągnięć uczniów (pomijanie metod jakościowych, wskaźnika i metody EWD, kalkulator EWD „Plus”).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Ograniczone wykorzystywanie wyników egzaminów zewnętrznych oraz badań osiągnięć uczniów do organizacji procesów edukacyjnych.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Brak  dokonywanej w sposób planowy, systematyczny,</a:t>
                      </a:r>
                      <a:r>
                        <a:rPr kumimoji="0" lang="pl-PL" sz="14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z wykorzystaniem różnych procedur ewaluacyjnych (metod) analizy skuteczności podejmowanych działań (np. realizacji wniosków).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Wybór przedmiotu ewaluacji wewnętrznej nie wynikający z rzeczywistych potrzeb szkoły/placówki.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Podsumowanie</a:t>
            </a:r>
            <a:endParaRPr lang="pl-PL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3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440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MOCNE strony pracy szkół/placówek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SŁABE strony pracy szkół/placówek</a:t>
                      </a:r>
                      <a:endParaRPr lang="pl-PL" sz="1600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3821727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Wnioskowanie (np. niespójne, powtarzające się wnioski, zbyt duża liczba wniosków).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Pomijanie uczniów i ich rodziców w procesie decyzyjnym dotyczącym działań edukacyjnych i wychowawczych, a także  ograniczanie ich udziału w realizowaniu planowanych działań do roli „widza” lub „sponsora” (proces demokratyzacji szkoły).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Ocenianie (np.: brak efektywnej informacji zwrotnej umożliwiającej zaplanować proces uczenia się przez ucznia, pomijanie funkcji motywującej oceny)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Brak spójnej strategii rozwoju szkoły/placówki (tworzonej przez dyrekcję, nauczycieli, uczniów i ich rodziców, innych pracowników) 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Podsumowanie</a:t>
            </a:r>
            <a:endParaRPr lang="pl-PL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planowe – 211 kontroli w 7 zakresach wyznaczonych przez MEN, w 21 przypadkach wydano zalecenia</a:t>
            </a:r>
          </a:p>
          <a:p>
            <a:pPr>
              <a:buNone/>
            </a:pP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Kontroli dokonano w oparciu o arkusze zatwierdzone przez MEN dla 7 obszarów. 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211 kontroli planowych skontrolowano 229 szkół i placówek. 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szkołach samodzielnych zrealizowano 128 kontroli, a w zespołach szkół 101.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planowe</a:t>
            </a:r>
            <a:endParaRPr lang="pl-PL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doraźne – 91 kontroli doraźnych, w 25 przypadkach wydano zalecenia. </a:t>
            </a:r>
          </a:p>
          <a:p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zlecenie i w oparciu o zatwierdzone przez MEN arkusze przeprowadzono 71 kontroli doraźnych, 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 tym: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- 55 dotyczących realizacji zajęć rewalidacyjno-wychowawczych (w 16 przypadkach wydano zalecenia),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- 16 dotyczących realizacji zajęć rewalidacyjnych dla uczniów              z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(nie wydano żadnych zaleceń).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Ponadto przeprowadzono 20 kontroli (w tym 9 zakończonych zaleceniami) na zlecenie OKO, z tego 16 dotyczyło spełniania warunków określonych w art. 7 ust. 3 ustawy o systemie oświaty przez szkołę niepubliczną nowo założoną lub rozszerzającą swoją ofertę kształcenia.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</a:t>
            </a:r>
            <a:endParaRPr lang="pl-PL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</a:p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prawidłowości wykonywania przez dyrektorów publicznych szkół i placówek planowych zadań w zakresie nadzoru pedagogicznego.</a:t>
            </a:r>
            <a:endParaRPr lang="pl-P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przeprowadzonych kontroli: 84</a:t>
            </a:r>
            <a:endParaRPr lang="pl-P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6 zaleceń w 3 przypadkach.</a:t>
            </a:r>
            <a:endParaRPr lang="pl-P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Zalecenia dotyczyły:</a:t>
            </a:r>
            <a:endParaRPr lang="pl-P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przeprowadzania ewaluacji wewnętrznej zgodnie z § 20 ust. 1 </a:t>
            </a:r>
            <a:r>
              <a:rPr lang="pl-PL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oraz   § 21 ust. 2 </a:t>
            </a:r>
            <a:r>
              <a:rPr lang="pl-PL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rozporządzenia Ministra Edukacji Narodowej z dnia 7 października 2009 r. w sprawie nadzoru pedagogicznego (Dz. U. Nr 168, poz. 1324).</a:t>
            </a: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planowania ewaluacji wewnętrznej zgodnie z § 21 ust. 2 </a:t>
            </a:r>
            <a:r>
              <a:rPr lang="pl-PL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rozporządzenia Ministra Edukacji Narodowej z dnia 7 października 2009 r.   w sprawie nadzoru pedagogicznego (Dz. U. Nr 168, poz. 1324).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               </a:t>
            </a:r>
            <a:endParaRPr lang="pl-PL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przeprowadzania kontroli zgodnie z § 20 ust. 1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rozporządzenia Ministra Edukacji Narodowej z dnia 7 października 2009 r. w sprawie nadzoru pedagogicznego (Dz. U. Nr 168, poz. 1324).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planowania kontroli zgodnie z przepisami § 21 ust. 2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rozporządzenia Ministra Edukacji Narodowej z dnia 7 października 2009 r. w sprawie nadzoru pedagogicznego (Dz. U. Nr 168, poz. 1324).</a:t>
            </a:r>
          </a:p>
          <a:p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planowania wspomagania nauczycieli w realizacji ich zadań zgodnie               z przepisami § 21  ust. 2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rozporządzenia Ministra Edukacji Narodowej z dnia 7 października 2009 r. w sprawie nadzoru pedagogicznego (Dz. U. Nr 168, poz. 1324).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realizacji  zadań  z zakresu nadzoru pedagogicznego we współpracy z innymi nauczycielami zajmującymi stanowiska kierownicze, zgodnie z § 20 ust. 1 rozporządzenia Ministra Edukacji Narodowej z dnia 7 października 2009 r. w sprawie nadzoru pedagogicznego (Dz. U. Nr 168, poz. 1324).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               </a:t>
            </a:r>
            <a:endParaRPr lang="pl-PL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prawidłowości organizacji praktyk zawodowych przez publiczne technika dla młodzieży.</a:t>
            </a:r>
          </a:p>
          <a:p>
            <a:pPr>
              <a:buNone/>
            </a:pPr>
            <a:endParaRPr lang="pl-PL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przeprowadzonych kontroli – 4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zalecenie w 1 przypadku.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Zalecenie dotyczyło: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Umowy o praktyczną naukę zawodu, która powinna określać prawa i obowiązki stron umowy, zgodnie z § 7 ust. 3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rozporządzenia Ministra Edukacji Narodowej z dnia 15 grudnia 2010 r. w sprawie praktycznej nauki zawodu (Dz. U. Nr 244, poz. 1626). 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prawidłowości klasyfikowania i promowania  w zakresie dopuszczania słuchaczy do egzaminów semestralnych w publicznej    i niepublicznej szkole  </a:t>
            </a:r>
            <a:r>
              <a:rPr lang="pl-PL" sz="7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ponadgimnazjalnej</a:t>
            </a:r>
            <a:r>
              <a:rPr lang="pl-PL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dla dorosłych</a:t>
            </a:r>
          </a:p>
          <a:p>
            <a:pPr>
              <a:buNone/>
            </a:pPr>
            <a:endParaRPr lang="pl-PL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przeprowadzonych kontroli – 22, w tym: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względu na status szkoły: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szkoły publiczne – 12,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szkoły niepubliczne – 10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względu na typ szkoły:</a:t>
            </a: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liceum ogólnokształcące – 8,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uzupełniające liceum ogólnokształcące  - 4,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technikum uzupełniające – 4,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szkoła policealna – 6.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l-PL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względu na formy kształcenia: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stacjonarna – 4,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zaoczna – 18.</a:t>
            </a:r>
            <a:endParaRPr lang="pl-PL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pl-PL" sz="6400" b="1" u="sng" dirty="0" smtClean="0"/>
          </a:p>
          <a:p>
            <a:pPr lvl="0">
              <a:buNone/>
            </a:pPr>
            <a:r>
              <a:rPr lang="pl-PL" sz="6400" b="1" u="sng" dirty="0" smtClean="0"/>
              <a:t> </a:t>
            </a:r>
            <a:endParaRPr lang="pl-PL" sz="6400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6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9551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 szkoły/placówki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Całościowe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obszarze „EFEKTY”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 obszarze „ZARZĄDZANIE”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RAZEM</a:t>
                      </a:r>
                      <a:endParaRPr lang="pl-PL" sz="1400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przedszkola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25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szkoły podstawowe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24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gimnazja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16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licea </a:t>
                      </a:r>
                      <a:r>
                        <a:rPr lang="pl-PL" sz="1350" baseline="0" dirty="0" smtClean="0"/>
                        <a:t>ogólnokształcące</a:t>
                      </a:r>
                      <a:endParaRPr lang="pl-PL" sz="13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5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technika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poradnie</a:t>
                      </a:r>
                      <a:r>
                        <a:rPr lang="pl-PL" sz="1400" baseline="0" dirty="0" smtClean="0"/>
                        <a:t> psychologiczno-pedagogiczne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5</a:t>
                      </a:r>
                      <a:endParaRPr lang="pl-PL" sz="1400" b="1" dirty="0"/>
                    </a:p>
                  </a:txBody>
                  <a:tcPr/>
                </a:tc>
              </a:tr>
              <a:tr h="495511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RAZEM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16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41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19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76</a:t>
                      </a:r>
                      <a:endParaRPr lang="pl-PL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Liczba ewaluacji w roku szkolnym 2011/2012 zrealizowanych w poszczególnych typach szkół i placówek</a:t>
            </a:r>
            <a:endParaRPr lang="pl-PL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zalecenie w 1przypadku.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Zalecenie w zakresie nieprawidłowości w prowadzeniu dokumentacji przebiegu nauczania dotyczyło: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Przechowywania przez okres cyklu kształcenia prac                      z egzaminów pisemnych z przedmiotów zawodowych podstawowych dla zawodu,  które zgodnie z § 16 rozporządzenia Ministra Edukacji Narodowej i Sportu               z dnia 19 lutego 2002 r. w sprawie sposobu prowadzenia przez publiczne przedszkola, szkoły i placówki dokumentacji przebiegu nauczania, działalności wychowawczej i opiekuńczej oraz rodzajów dokumentacji (Dz. U. Nr 3, poz. 225 z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stanowią dokumentację przebiegu nauczania.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prawidłowości nadzorowania przez dyrektora publicznej szkoły podstawowej spełniania przez dzieci pięcioletnie i sześcioletnie rocznego obowiązkowego przygotowania przedszkolnego.</a:t>
            </a:r>
          </a:p>
          <a:p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przeprowadzonych kontroli – 38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Wydano zalecenia w 4  przypadkach.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 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Zalecenia dotyczyły: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Usunięcia uchybień w księdze ewidencji dzieci podlegających obowiązkowi rocznego przygotowania przedszkolnego, zamieszkałych     w obwodzie szkoły, w zakresie wpisów dotyczących danych osobowych dziecka oraz rodziców, a także  wpisów dotyczących informacji                     o przedszkolu lub oddziale przedszkolnym zorganizowanym w szkole podstawowej lub w innej formie wychowania przedszkolnego.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Zalecenia dotyczyły także nieaktualnych wzorów  księgi ewidencji,                w których brak było danych wymaganych rozporządzeniem Ministra Edukacji Narodowej i Sportu z dnia 19 lutego 2002r.  </a:t>
            </a:r>
          </a:p>
          <a:p>
            <a:pPr lvl="0">
              <a:buNone/>
            </a:pPr>
            <a:endParaRPr lang="pl-PL" sz="2000" u="sng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</a:p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zgodności z przepisami prawa organizacji                     i sposobu działania innej formy wychowania przedszkolnego. </a:t>
            </a:r>
          </a:p>
          <a:p>
            <a:pPr lvl="0">
              <a:buNone/>
            </a:pPr>
            <a:endParaRPr lang="pl-PL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Liczba zarejestrowanych kontroli: 3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Zaleceń nie wydano.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zgodności organizacji zajęć z wychowania fizycznego realizowanych w formie zajęć klasowo-lekcyjnych z ramowymi planami nauczania oraz liczby uczniów w grupach w szkołach podstawowych, gimnazjach, szkołach </a:t>
            </a:r>
            <a:r>
              <a:rPr lang="pl-PL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 podziału na grupy dla dziewcząt i chłopców w szkołach </a:t>
            </a:r>
            <a:r>
              <a:rPr lang="pl-PL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zalecenia w 3 przypadkach.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Zalecenie dotyczyło tylko szkół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i trzykrotnie tej samej problematyki: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„Zajęcia wychowania fizycznego należy organizować </a:t>
            </a: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oddzielnie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dziewcząt i chłopców, zgodnie z § 6 ust. 5a rozporządzenia Ministra Edukacji Narodowej i Sportu z dnia 12 lutego 2002r.      w sprawie ramowych planów nauczania w szkołach publicznych (Dz. U. Nr 15, poz.142, z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zm.)”. 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zgodności organizacji kształcenia uczniów                        z upośledzeniem umysłowym w stopniu umiarkowanym lub znacznym   w szkołach podstawowych ogólnodostępnych, z oddziałami integracyjnymi oraz integracyjnych z przepisami prawa i gimnazjach ogólnodostępnych, z oddziałami integracyjnymi oraz integracyjnych z przepisami prawa.</a:t>
            </a:r>
          </a:p>
          <a:p>
            <a:pPr lvl="0">
              <a:buNone/>
            </a:pPr>
            <a:endParaRPr lang="pl-PL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przeprowadzonych kontroli - 39 w tym: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szkołach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podstawowych ogólnodostępnych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szkołach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podstawowych integracyjnych lub ogólnodostępnych z oddziałami  integracyjnymi – 5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gimnazjach ogólnodostępnych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50 zaleceń w 10 na 39 skontrolowanych szkołach: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7 szkołach podstawowych – 35 zaleceń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3 gimnazjach – 15 zaleceń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Zalecenia dotyczyły:</a:t>
            </a:r>
            <a:endParaRPr lang="pl-PL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4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Podejmowania decyzji dotyczącej przedłużenia uczniom                               z upośledzeniem w stopniu umiarkowanym lub znacznym okresu nauki nie później niż do końca lutego roku poprzedzającego ostatni rok nauki w szkole, zgodnie z § 3 ust. 7 rozporządzenia Ministra Edukacji Narodowej z dnia 12 lutego 2002r. w sprawie ramowych planów nauczania w szkołach publicznych (Dz. U. Nr 15, poz. 142,     z </a:t>
            </a:r>
            <a:r>
              <a:rPr lang="pl-PL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– </a:t>
            </a: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buNone/>
            </a:pP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Prowadzenia dokumentacji zajęć rewalidacyjnych w formie dziennika, zgodnie z § 10 rozporządzenia Ministra Edukacji i Sportu z dnia 19 lutego 2002r. w sprawie sposobu prowadzenia przez publiczna przedszkola, szkoły i placówki dokumentacji przebiegu nauczania, działalności wychowawczej i opiekuńczej oraz rodzajów tej dokumentacji (Dz. U. Nr 23, poz. 225, z </a:t>
            </a:r>
            <a:r>
              <a:rPr lang="pl-PL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– </a:t>
            </a: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pl-PL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Przydzielania uczniom z upośledzeniem umysłowym w stopniu umiarkowanym lub znacznym godzin indywidualnych zajęć rewalidacyjnych, zgodnie z § 2 ust. 10 rozporządzenia Ministra Edukacji Narodowej z dnia 12 lutego 2002r. w sprawie ramowych planów nauczania w szkołach publicznych (Dz. U. Nr 15, poz. 142,  z </a:t>
            </a:r>
            <a:r>
              <a:rPr lang="pl-PL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– </a:t>
            </a: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pl-PL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7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pl-PL" sz="2900" dirty="0" smtClean="0"/>
          </a:p>
          <a:p>
            <a:pPr lvl="0">
              <a:buNone/>
            </a:pP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Zapewnienia uczniom z upośledzeniem umysłowym w stopniu umiarkowanym lub znacznym realizacji zaleceń zawartych w orzeczeniach o potrzebie kształcenia specjalnego, zgodnie                  z rozporządzeniem Ministra Edukacji Narodowej i Sportu z dnia 18 stycznia 2005r. i Ministra Edukacji Narodowej z dnia 17 listopada 2010r. w sprawie warunków organizowania kształcenia, wychowania i opieki dla dzieci i młodzieży niepełnosprawnych oraz niedostosowanych społecznie w przedszkolach, szkołach                        i oddziałach ogólnodostępnych lub integracyjnych (Dz. U. Nr 19, poz. 167, Dz. U. Nr 228, poz. 1490) -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Ustalania w szkole śródrocznych ocen zachowania dla uczniów z upośledzeniem w stopniu umiarkowanym lub znacznym zgodnie z § 11 ust. 2 rozporządzenia Ministra Edukacji Narodowej z dnia 30 kwietnia 2007 r. w sprawie warunków i sposobu oceniania, klasyfikowania i promowania uczniów i słuchaczy oraz przeprowadzania sprawdzianów  i egzaminów w szkołach publicznych (Dz. U. Nr 83, poz. 562, z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-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endParaRPr lang="pl-PL" sz="1800" dirty="0" smtClean="0"/>
          </a:p>
          <a:p>
            <a:pPr lvl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Sporządzania ocen bieżących z zajęć edukacyjnych dla uczniów z upośledzeniem umysłowym w stopniu umiarkowanym lub znacznym w formie opisowej, zgodnie            z § 13 ust. 4 rozporządzenia Ministra Edukacji Narodowej z dnia 30 kwietnia 2007r. w sprawie warunków i sposobu oceniania, klasyfikowania i promowania uczniów i słuchaczy oraz przeprowadzania sprawdzianów i egzaminów w szkołach publicznych (Dz. U. Nr 83, poz. 562 z </a:t>
            </a:r>
            <a:r>
              <a:rPr lang="pl-PL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– 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Ustalania śródrocznych ocen klasyfikacyjnych z zajęć edukacyjnych dla uczniów                z upośledzeniem w stopniu umiarkowanym lub znacznym zgodnie z § 11 ust. 2 rozporządzenia Ministra Edukacji Narodowej z dnia 30 kwietnia 2007r. w sprawie warunków i sposobu oceniania, klasyfikowania i promowania uczniów i słuchaczy oraz przeprowadzania sprawdzianów i egzaminów w szkołach publicznych (Dz. U.         Nr 83, poz. 562, z </a:t>
            </a:r>
            <a:r>
              <a:rPr lang="pl-PL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- 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Wpisywania w dziennikach lekcyjnych tematów przeprowadzonych z uczniami                        z upośledzeniem umysłowym w stopniu umiarkowanym lub znacznym zajęć edukacyjnych, zgodnie z § 7 ust. 1 i 2 rozporządzenia Ministra Edukacji Narodowej i Sportu z dnia 19 lutego 2002r. w sprawie sposobu prowadzenia przez publiczne przedszkola, szkoły i placówki dokumentacji przebiegu nauczania, działalności wychowawczej i opiekuńczej oraz rodzajów tej dokumentacji (Dz. U. Nr 23, poz. 225, z </a:t>
            </a:r>
            <a:r>
              <a:rPr lang="pl-PL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 – 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sz="2900" dirty="0" smtClean="0"/>
              <a:t>- 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Określania w indywidualnych programach edukacyjno-terapeutycznych zakresu dostosowania wymagań edukacyjnych, zgodnie z § 5 ust. 2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rozporządzenia Ministra Edukacji Narodowej z dnia 17 listopada 2010r.              w sprawie warunków organizowania kształcenia, wychowania i opieki dla dzieci i młodzieży niepełnosprawnych oraz niedostosowanych społecznie w przedszkolach, szkołach i oddziałach ogólnodostępnych lub integracyjnych (Dz. U. Nr 228, poz. 1490) –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rodzaju zintegrowanych działań nauczycieli i specjalistów prowadzących zajęcia edukacyjne z uczniami, zgodnie z § 5 ust. 2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rozporządzenia Ministra Edukacji Narodowej z dnia 17 listopada 2010r. w sprawie warunków organizowania kształcenia, wychowania i opieki dla dzieci i młodzieży niepełnosprawnych oraz niedostosowanych społecznie w przedszkolach, szkołach i oddziałach ogólnodostępnych lub integracyjnych (Dz. U. Nr 228, poz.1490) –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działań nauczycieli i specjalistów  prowadzących zajęcia edukacyjne                       z uczniami, zgodnie z § 5 ust. 2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rozporządzenia Ministra Edukacji Narodowej z dnia 17 listopada 2010r. w sprawie warunków organizowania kształcenia, wychowania i opieki dla dzieci i młodzieży niepełnosprawnych oraz niedostosowanych społecznie w przedszkolach, szkołach i oddziałach ogólnodostępnych lub integracyjnych (Dz. U. Nr 228, poz. 1490) -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dirty="0" smtClean="0"/>
              <a:t>-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Określania w indywidualnych programach edukacyjno-terapeutycznych zakresu zintegrowanych działań nauczycieli i specjalistów prowadzących zajęcia                          z uczniami, w tym zakresu działań o charakterze rewalidacyjnym, zgodnie z § 5 ust. 2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rozporządzenia Ministra Edukacji Narodowej z dnia 17 listopada 2010r. w sprawie warunków organizowania kształcenia, wychowania i opieki dla dzieci i młodzieży niepełnosprawnych oraz niedostosowanych społecznie w przedszkolach, szkołach i oddziałach ogólnodostępnych lub integracyjnych (Dz. U. Nr 228, poz. 1490)-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ustalonych przez dyrektorów szkół wymiaru godzin realizacji poszczególnych form pracy                       z uczniami, zgodnie z § 5 ust. 2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rozporządzenia Ministra Edukacji Narodowej z dnia 17 listopada 2010r. w sprawie warunków organizowania kształcenia, wychowania i opieki dla dzieci i młodzieży niepełnosprawnych oraz niedostosowanych społecznie w przedszkolach, szkołach i oddziałach ogólnodostępnych lub integracyjnych (Dz. U. Nr 228, poz. 1490) –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działań wspierających rodziców uczniów, zgodnie z § 5 ust. 2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rozporządzenia Ministra Edukacji Narodowej z dnia 17 listopada 2010r. w sprawie warunków organizowania kształcenia, wychowania i opieki dla dzieci i młodzieży niepełnosprawnych oraz niedostosowanych społecznie w przedszkolach, szkołach i oddziałach ogólnodostępnych lub integracyjnych (Dz. U. Nr 228, poz. 1490) –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1. Efekty działalności dydaktycznej, wychowawczej                      i opiekuńczej oraz innej działalności statutowej przedszkola.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 przedszkolach w sposób systematyczny prowadzona jest diagnoza osiągnięć i zachowań dzieci, z wykorzystaniem narzędzi opracowanych przez nauczycieli oraz gotowych narzędzi diagnostycznych.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Analiza wynikająca z diagnozy powinna być przeprowadzana na wielu płaszczyznach, a wnioski z niej  wynikające w sposób jasny i czytelny przekładać się na plan pracy i działania służące rozwojowi placówki.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zadbać o właściwe rozumienie i rozróżnianie podstawowych terminów wynikających z przepisów prawa oświatowego.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-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Określania w indywidualnych programach edukacyjno-terapeutycznych zakresu współdziałania z instytucjami działającymi na rzecz rodziny, dzieci i młodzieży, zgodnie z § 5 ust. 2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rozporządzenia Ministra Edukacji Narodowej z dnia                 17 listopada 2010r. w sprawie warunków organizowania kształcenia, wychowania                     i opieki dla dzieci i młodzieży niepełnosprawnych oraz niedostosowanych społecznie w przedszkolach, szkołach i oddziałach ogólnodostępnych lub integracyjnych (Dz. U. Nr 228,  poz. 1490) –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zajęć rewalidacyjnych, zgodnie z § 5 ust. 2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rozporządzenia Ministra Edukacji Narodowej z dnia 17 listopada 2010r. w sprawie warunków organizowania kształcenia, wychowania i opieki dla dzieci i młodzieży niepełnosprawnych oraz niedostosowanych społecznie w przedszkolach, szkołach i oddziałach ogólnodostępnych lub integracyjnych (Dz. U. Nr 228,  poz. 1490) –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zakresu współpracy nauczycieli i specjalistów z rodzicami uczniów w realizacji zaleceń zawartych  w orzeczeniu o potrzebie kształcenia specjalnego, zgodnie z § 5 ust. 2 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rozporządzenia Ministra Edukacji Narodowej  z dnia 17 listopada 2010r.                w sprawie warunków organizowania kształcenia, wychowania i opieki dla dzieci                  i młodzieży niepełnosprawnych oraz niedostosowanych społecznie w przedszkolach, szkołach i oddziałach ogólnodostępnych lub integracyjnych (Dz. U. Nr 228, poz. 1490) -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pl-PL" sz="4300" dirty="0" smtClean="0"/>
          </a:p>
          <a:p>
            <a:pPr lvl="0">
              <a:buNone/>
            </a:pPr>
            <a:r>
              <a:rPr lang="pl-PL" sz="4300" dirty="0" smtClean="0"/>
              <a:t>- </a:t>
            </a: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Określania w indywidualnych programach edukacyjno-terapeutycznych zakresu współpracy nauczycieli i specjalistów z rodzicami uczniów w realizacji zadań dotyczących przygotowania uczniów do samodzielności w życiu dorosłym, zgodnie           z § 5 ust. 2 </a:t>
            </a:r>
            <a:r>
              <a:rPr lang="pl-PL" sz="4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rozporządzenia Ministra Edukacji Narodowej z dnia 17 listopada 2010r. w sprawie warunków organizowania kształcenia, wychowania i opieki dla dzieci             i młodzieży niepełnosprawnych oraz niedostosowanych społecznie w przedszkolach, szkołach  i oddziałach ogólnodostępnych lub integracyjnych (Dz. U. Nr 228, poz. 1490) - </a:t>
            </a:r>
            <a:r>
              <a:rPr lang="pl-PL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sz="4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innych zajęć,              o których mowa w § 4 ust. 1 </a:t>
            </a:r>
            <a:r>
              <a:rPr lang="pl-PL" sz="4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rozporządzenia Ministra Edukacji Narodowej z dnia 17 listopada 2010r. w sprawie warunków organizowania kształcenia, wychowania                         i opieki dla dzieci i młodzieży niepełnosprawnych oraz niedostosowanych społecznie            w przedszkolach, szkołach i oddziałach ogólnodostępnych lub integracyjnych (Dz. U. Nr 228, poz. 1490), odpowiednich ze względu na indywidualne potrzeby rozwojowe i edukacyjne oraz możliwości psychofizyczne ucznia – </a:t>
            </a:r>
            <a:r>
              <a:rPr lang="pl-PL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pl-PL" sz="4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Opracowania indywidualnych programów edukacyjno-terapeutycznych po dokonaniu przez zespoły, których zadaniem jest planowanie i koordynowanie udzielania uczniom pomocy psychologiczno-pedagogicznej, wielospecjalistycznej oceny poziomu funkcjonowania uczniów, zgodnie z § 5 ust. 3 rozporządzenia Ministra Edukacji Narodowej z dnia 17 listopada 2010r. w sprawie warunków organizowania kształcenia, wychowania i opieki dla dzieci i młodzieży niepełnosprawnych oraz niedostosowanych społecznie w przedszkolach, szkołach i oddziałach ogólnodostępnych lub integracyjnych (Dz. U. Nr 228, poz. 1490) -</a:t>
            </a:r>
            <a:r>
              <a:rPr lang="pl-PL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pl-PL" sz="4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pl-PL" sz="2900" dirty="0" smtClean="0"/>
          </a:p>
          <a:p>
            <a:pPr lvl="0">
              <a:buNone/>
            </a:pPr>
            <a:r>
              <a:rPr lang="pl-PL" sz="2900" dirty="0" smtClean="0"/>
              <a:t>- 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Zapewniania uczniom z upośledzeniem umysłowym w stopniu umiarkowanym lub znacznym realizacji zaleceń zawartych w orzeczeniach o potrzebie kształcenia specjalnego zgodnie z § 4 ust. 1pkt 1 rozporządzenia Ministra Edukacji Narodowej z dnia 17 listopada 2010r. w sprawie warunków organizowania kształcenia, wychowania i opieki dla dzieci i młodzieży niepełnosprawnych oraz niedostosowanych społecznie w przedszkolach, szkołach i oddziałach ogólnodostępnych lub integracyjnych (Dz. U. Nr 228,   poz. 1490) –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pl-PL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Określania w indywidualnych programach edukacyjno-terapeutycznych innych zajęć, o których mowa w § 4 ust. 1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rozporządzenia Ministra Edukacji Narodowej z dnia 17 listopada 2010r. w sprawie warunków organizowania kształcenia, wychowania              i opieki dla dzieci i młodzieży niepełnosprawnych oraz niedostosowanych społecznie  w przedszkolach, szkołach                         i oddziałach ogólnodostępnych lub integracyjnych (Dz. U. Nr 228, poz. 1490), odpowiednich ze względu na indywidualne potrzeby rozwojowe i edukacyjne oraz możliwości psychofizyczne ucznia -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Kontrole planowe – uwagi i wnioski z kontroli zrealizowanych w okresie od stycznia do czerwca 2012 </a:t>
            </a:r>
            <a:endParaRPr lang="pl-PL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</a:p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organizacji zajęć rewalidacyjnych, w tym liczby godzin i rodzaju tych zajęć oraz ich zgodności z zaleceniami zawartymi w orzeczeniu o potrzebie kształcenia specjalnego z uwagi na niepełnosprawność, w szkole ogólnodostępnej.</a:t>
            </a:r>
          </a:p>
          <a:p>
            <a:pPr lvl="0">
              <a:buNone/>
            </a:pP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zrealizowanych kontroli: 16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Zaleceń nie wydano.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 realizowane na zlecenie MEN – wnioski i uwagi</a:t>
            </a:r>
            <a:endParaRPr lang="pl-PL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sz="2000" b="1" dirty="0" smtClean="0"/>
              <a:t>	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organizowania i realizowania zajęć rewalidacyjno-wychowawczych w publicznych przedszkolach, szkołach podstawowych, gimnazjach oraz publicznych i niepublicznych poradniach psychologiczno-pedagogicznych i ośrodkach rewalidacyjno-wychowawczych.</a:t>
            </a:r>
          </a:p>
          <a:p>
            <a:pPr lvl="0">
              <a:buNone/>
            </a:pP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zrealizowanych kontroli: 55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Kontrole przeprowadzono w tych przedszkolach i szkołach,                    w których zorganizowano zajęcia rewalidacyjno-wychowawcze: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40 publicznych szkołach podstawowych, 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6 publicznych gimnazjach 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9 publicznych przedszkolach.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39 kontrolowanych placówkach – w 71 % zajęcia rewalidacyjno– wychowawcze są prawidłowo organizowane i realizowane.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20 zaleceń w 16 kontrolowanych przedszkolach/szkołach.  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 realizowane na zlecenie MEN – wnioski i uwagi</a:t>
            </a:r>
            <a:endParaRPr lang="pl-PL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Zalecenia dotyczyły: </a:t>
            </a:r>
          </a:p>
          <a:p>
            <a:pPr lvl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Organizowania zajęć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rewalidacyjno–wychowawczych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dla dzieci            i młodzieży z upośledzeniem umysłowym w stopniu głębokim          w wymiarze 2 godzin dziennie dla każdego uczestnika zajęć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zalecenia;</a:t>
            </a:r>
          </a:p>
          <a:p>
            <a:pPr lvl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Powierzania prowadzenia zajęć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rewalidacyjno–wychowawczych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dla dzieci i młodzieży z upośledzeniem umysłowym w stopniu głębokim jednemu nauczycielowi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zaleceń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Opracowania indywidualnego programu zajęć przez nauczyciela prowadzącego zajęcia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rewalidacyjno–wychowawcze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współpracy z psychologiem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zalecenia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Wymaganego zakresu zajęć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rewalidacyjno–wychowawczych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(pełnego zakresu wymaganych umiejętności dostosowanych do możliwości uczestnika zajęć zgodnie z zapisami § 8 ust. 1 rozporządzenia w sprawie organizacji zajęć rewalidacyjno– wychowawczych)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zalecenia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 realizowane na zlecenie MEN – wnioski i uwagi</a:t>
            </a:r>
            <a:endParaRPr lang="pl-PL" sz="2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endParaRPr lang="pl-PL" sz="2200" dirty="0" smtClean="0"/>
          </a:p>
          <a:p>
            <a:pPr lvl="0">
              <a:buNone/>
            </a:pPr>
            <a:r>
              <a:rPr lang="pl-PL" sz="2200" dirty="0" smtClean="0"/>
              <a:t>- 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Prowadzenia dla każdego uczestnika indywidualnych zajęć rewalidacyjno – wychowawczych dziennika indywidualnych zajęć </a:t>
            </a:r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rewalidacyjno–wychowawczych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zalecenie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>
              <a:buNone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Prowadzenia odrębnego zeszytu obserwacji dla każdego uczestnika zajęć </a:t>
            </a:r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rewalidacyjno–wychowawczych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                     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zalecenia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>
              <a:buNone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Wpisywania do każdego zeszytu obserwacji informacji                  w zakresie zaobserwowanych zmian dużej motoryki, małej motoryki, napędu – aktywności własnej, koncentracji uwagi, współdziałania – informacji oraz wymagań na podstawie § 10 ust. 3 – wydano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zalecenie. </a:t>
            </a:r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 realizowane na zlecenie MEN – wnioski i uwagi</a:t>
            </a:r>
            <a:endParaRPr lang="pl-PL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pl-PL" sz="2000" dirty="0" smtClean="0"/>
          </a:p>
          <a:p>
            <a:pPr lvl="0">
              <a:buNone/>
            </a:pPr>
            <a:r>
              <a:rPr lang="pl-PL" sz="2000" dirty="0" smtClean="0"/>
              <a:t>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Spełnianie warunków określonych w art.7 ust. 3 ustawy z dnia 7 września 1991 o systemie oświaty przez nowo założoną szkołę niepubliczną, która uzyskała uprawnienia szkoły publicznej                  z dniem rozpoczęcia działalności (art. 85 ust. 2 ustawy).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Kontrolę przeprowadzono w 16 nowo założonych szkołach niepublicznych, które uzyskały uprawnienia szkoły publicznej             z dniem 1 września 2012 r. W 6 przypadkach wydano zalecenia. Stwierdzono, że na 16 zgłoszonych do ewidencji szkół 2 nie podjęły działalności. </a:t>
            </a:r>
          </a:p>
          <a:p>
            <a:pPr lvl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4 szkołach dokonano kontroli doraźnych na zlecenie OKE we Wrocławiu. W dwóch przypadkach kontrole dotyczyły prawidłowości prowadzenia dokumentacji przebiegu nauczania, w pozostałych dwóch przestrzegania przez publiczną szkołę przepisów w zakresie organizowania i przeprowadzania egzaminu maturalnego w roku szkolnym 2011/2012.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Kontrole doraźne realizowane na zlecenie Opolskiego Kuratora Oświaty</a:t>
            </a:r>
            <a:endParaRPr lang="pl-PL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Wingdings 2" pitchFamily="18" charset="2"/>
              <a:buNone/>
            </a:pPr>
            <a:endParaRPr lang="pl-PL" sz="2800" b="1" dirty="0" smtClean="0"/>
          </a:p>
          <a:p>
            <a:pPr algn="ctr">
              <a:buFont typeface="Wingdings 2" pitchFamily="18" charset="2"/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konferencji i narad dla nauczycieli oraz dyrektorów szkół  oraz placówek województwa opolskiego:</a:t>
            </a:r>
          </a:p>
          <a:p>
            <a:pPr algn="ctr">
              <a:buFont typeface="Wingdings 2" pitchFamily="18" charset="2"/>
              <a:buNone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powiatowych konferencji dla dyrektorów szkół                      i placówek oświatowych działających na terenie województwa opolskiego.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 z dyrektorami ośrodków doskonalenia nauczycieli.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Konferencja w ramach współpracy międzynarodowej             i programu Comenius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„Kształcenie zawodowe – duże wyzwanie nowoczesnej edukacji”.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Ogólnopolskiego Rankingu Szkół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„Perspektyw” i „Rzeczpospolitej” dla województwa opolskiego.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WSPOMAGANIE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Konferencje i narady dla dyrektorów szkół i placówek województwa opolskiego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 Wojewódzkie Forum Szkół i Placówek Oświatowych prowadzonych przez jednostki inne niż JST” 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warsztatów dla dyrektorów </a:t>
            </a:r>
            <a:r>
              <a:rPr lang="pl-PL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szkół publicznych, niepublicznych oraz szkół prowadzonych przez stowarzyszenia nt: „Planowanie realizacji podstawy programowej w szkołach </a:t>
            </a:r>
            <a:r>
              <a:rPr lang="pl-PL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w świetle nowych ramowych planów nauczania”.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WSPOMAGANIE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Konferencje i narady dla dyrektorów szkół i placówek województwa opolskiego</a:t>
            </a:r>
            <a:endParaRPr lang="pl-PL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Stosowanie: </a:t>
            </a:r>
          </a:p>
          <a:p>
            <a:pPr algn="ctr">
              <a:buNone/>
            </a:pP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różnorodnych form zajęć,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aktywizujących metod pracy,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wdrażanie dzieci do samodzielności,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współdziałania w grupie i w zespole,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rozwijanie aktywności ruchowej,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działań twórczych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stwarza warunki pozwalające dzieciom na nabywanie wiadomości i umiejętności wynikających z podstawy programowej wychowania przedszkolnego.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l-PL" sz="2400" dirty="0" smtClean="0"/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Konferencja informacyjna związana z promocją obniżenia wieku szkolnego: „Sześciolatek idzie do szkoły”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Trzy edycje warsztatów dla nauczycieli  w ramach programu </a:t>
            </a:r>
            <a:r>
              <a:rPr lang="pl-PL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eTwinning</a:t>
            </a: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Konferencja podsumowująca realizację projektu    pt. „Współpraca szkół zawodowych z Kuratorium Oświaty w ramach realizowanych zadań                            i projektów”.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WSPOMAGANIE 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Konferencje i narady dla dyrektorów szkół </a:t>
            </a:r>
            <a:r>
              <a:rPr lang="pl-PL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iplacówek</a:t>
            </a: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województwa opolskiego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pl-PL" sz="2800" b="1" dirty="0" smtClean="0"/>
              <a:t>	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stycznia do czerwca opublikowano 17 przykładów  dobrych praktyk. Można je zestawić           w następujących obszarach tematycznych: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Nauczanie i uczenie się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Wychowanie i opieka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w środowisku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i zarządzanie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Praca z uczniem zdolnym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Praca z uczniem ze specjalnymi potrzebami edukacyjnymi</a:t>
            </a:r>
          </a:p>
          <a:p>
            <a:pPr marL="342900" indent="-342900" algn="ctr">
              <a:spcBef>
                <a:spcPts val="1200"/>
              </a:spcBef>
              <a:buFont typeface="Wingdings" pitchFamily="2" charset="2"/>
              <a:buChar char=""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Sześciolatek w szkole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WSPOMAGANIE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„Dobre praktyki”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Wnioski: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najbardziej aktywną grupą nauczycieli zgłaszających przykłady dobrych praktyk są nauczyciele szkół </a:t>
            </a:r>
            <a:r>
              <a:rPr lang="pl-P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podstawowych                        (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przykładów);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zgłoszonych przykładów 8 dotyczy obszaru „Sześciolatek w szkole”;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świadczy to o świadomym wspieraniu przez szkoły procesu obniżania wieku szkolnego,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 zgłaszanych przykładów dobrych praktyk jest bardzo zróżnicowany: </a:t>
            </a:r>
          </a:p>
          <a:p>
            <a:pPr marL="1200150" lvl="2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wszystkie przykłady wpisują się w założenia przyjętej koncepcji – często są to standardowe działania podejmowane przez nauczycieli,</a:t>
            </a:r>
          </a:p>
          <a:p>
            <a:pPr marL="1200150" lvl="2" indent="-285750">
              <a:spcBef>
                <a:spcPts val="1200"/>
              </a:spcBef>
              <a:buFont typeface="Wingdings" pitchFamily="2" charset="2"/>
              <a:buChar char=""/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wśród wymienionych przykładów są także bardzo ciekawe pomysły, np. „Akademia Sukcesu” z PSP w Budkowicach.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WSPOMAGANIE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„Dobre praktyki”</a:t>
            </a:r>
            <a:endParaRPr lang="pl-PL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XII Edycji Grantów Edukacyjnych Opolskiego Kuratora Oświaty  dla nauczycieli  z terenu województwa  opolskiego w roku szkolnym 2012/13 planuje się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kursów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doskonalących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konferencji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</a:t>
            </a:r>
          </a:p>
          <a:p>
            <a:pPr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Tematyka planowanych konferencji:</a:t>
            </a:r>
          </a:p>
          <a:p>
            <a:pPr>
              <a:buNone/>
              <a:defRPr/>
            </a:pPr>
            <a:endParaRPr lang="pl-PL" dirty="0" smtClean="0"/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„Wychowanie ku przyszłości - uwarunkowania cywilizacyjne,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niezmienne mechanizmy rozwoju” – konferencja w ramach Roku Korczakowskiego.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„Rozwijanie kompetencji nauczycieli edukacji wczesnoszkolnej, niezbędnych do pracy z dzieckiem 6-letnim”.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„Wielokulturowe dziedzictwo na Śląsku Opolskim - historia                     i współczesność”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konferencja z zakresu edukacji regionalnej.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„Nauczyciel w cyfrowej szkole”.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„Polacy, Niemcy, Ukraińcy – o przeszłości dla przyszłości                       w miejscach pamięci” – konferencja popularnonaukowa.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WSPOMAGANIE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Granty Edukacyjne</a:t>
            </a:r>
            <a:endParaRPr lang="pl-PL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pl-PL" b="1" dirty="0" smtClean="0"/>
              <a:t>Działania Kuratorium Oświaty w Opolu </a:t>
            </a:r>
          </a:p>
          <a:p>
            <a:pPr algn="ctr">
              <a:buNone/>
              <a:defRPr/>
            </a:pPr>
            <a:endParaRPr lang="pl-PL" u="sng" dirty="0" smtClean="0"/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konferencji informacyjnej związanej z promocją obniżenia wieku szkolnego - „Sześciolatek idzie do szkoły”.</a:t>
            </a: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Uruchomienie na stronie internetowej specjalnego serwisu poświęconego sześciolatkom.</a:t>
            </a: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Dystrybucja materiałów promocyjnych i informacyjnych dla szkół, rodziców i JST.</a:t>
            </a: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wizytatorów w 62 spotkaniach przedstawicieli JST                      z rodzicami dzieci sześcioletnich w gminach.</a:t>
            </a: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w zakresie stanu przygotowań organów prowadzących szkoły wraz z ich siecią szkół do przyjęcia sześciolatków.</a:t>
            </a: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Udostępnienie JST materiałów szkoleniowych dla rodziców oraz pomoc w organizacji spotkań z rodzicami w ramach szkoleń i prelekcji.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WSPOMAGANIE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Upowszechnianie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obniżenia wieku szkolnego </a:t>
            </a:r>
            <a:endParaRPr lang="pl-PL" sz="2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endParaRPr lang="pl-PL" sz="3600" u="sng" dirty="0" smtClean="0"/>
          </a:p>
          <a:p>
            <a:pPr>
              <a:defRPr/>
            </a:pP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Gali Finałowej Konkursu Ministra Edukacji Narodowej „Mam 6 lat” dla rodziców, dyrektorów i nauczycieli przedszkoli                  i szkół podstawowych. 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maja 2012r. w Publicznej Szkole Podstawowej Nr 20 im. Księcia Jana Dobrego w Opolu wszystkie szkoły i przedszkola uczestniczące w konkursie otrzymały listy gratulacyjne oraz pamiątkowe tablice "Przedszkole dobrze przygotowujące do szkoły" i "Szkoła przyjazna dla sześciolatka". </a:t>
            </a:r>
          </a:p>
          <a:p>
            <a:pPr>
              <a:defRPr/>
            </a:pP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Promowanie idei obniżenia wieku szkolnego w mediach – audycje              i wywiady z udziałem Opolskiego Kuratora Oświaty w lokalnej prasie, radiu i telewizji.</a:t>
            </a:r>
          </a:p>
          <a:p>
            <a:pPr>
              <a:defRPr/>
            </a:pP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gali finałowej Konkursu Ministra Edukacji Narodowej          „Mam 6 lat” 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/4 czerwca 2012r. w Galerii Porczyńskich w Warszawie/                  W gronie laureatów konkursu znalazły się dwie rady rodziców                  z województwa opolskiego działające przy: </a:t>
            </a:r>
            <a:b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  Publicznym Przedszkolu nr 33 „Karolinka” w Opolu,</a:t>
            </a:r>
            <a:b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  Zespole </a:t>
            </a:r>
            <a:r>
              <a:rPr lang="pl-PL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Szkolno–Przedszkolnym</a:t>
            </a: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Moszczance.</a:t>
            </a:r>
          </a:p>
          <a:p>
            <a:pPr>
              <a:defRPr/>
            </a:pPr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Zbieranie danych ilościowych dotyczących dzieci sześcioletnich rozpoczynających naukę w szkole podstawowej w roku szkolnym 2012/2013 - 785 dzieci (stan na 15 sierpnia 2012r.).</a:t>
            </a:r>
            <a:endParaRPr lang="pl-PL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WSPOMAGANIE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Upowszechnianie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 obniżenia wieku szkolnego 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pl-PL" sz="3600" dirty="0" smtClean="0"/>
          </a:p>
          <a:p>
            <a:pPr>
              <a:defRPr/>
            </a:pP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Zakończyła się realizacja projektu </a:t>
            </a:r>
            <a:r>
              <a:rPr lang="pl-PL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„Kształcenie zawodowe - duże wyzwanie nowoczesnej edukacji”    </a:t>
            </a: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ramach programu Uczenie się przez całe życie -  Comenius </a:t>
            </a:r>
            <a:r>
              <a:rPr lang="pl-PL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Partnerskie Projekty.</a:t>
            </a:r>
          </a:p>
          <a:p>
            <a:pPr>
              <a:defRPr/>
            </a:pP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Partnerami lokalnymi Kuratorium Oświaty                   w Opolu byli:  Wojewódzki Ośrodek Doskonalenia Informatycznego i Politechnicznego oraz Zespół Szkół Zawodowych nr1w Strzelcach Opolskich. </a:t>
            </a:r>
          </a:p>
          <a:p>
            <a:pPr>
              <a:defRPr/>
            </a:pP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Partnerami zagranicznymi były: Szkoła Zawodowa              w Kladnie w Czechach oraz Ośrodek Doskonalenia Nauczycieli Kraju </a:t>
            </a:r>
            <a:r>
              <a:rPr lang="pl-PL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Środkowoczeskiego</a:t>
            </a:r>
            <a:r>
              <a:rPr lang="pl-PL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Pradze.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pl-PL" sz="2800" b="1" dirty="0" smtClean="0"/>
              <a:t>   </a:t>
            </a:r>
          </a:p>
          <a:p>
            <a:pPr algn="ctr">
              <a:buNone/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Kształcenie zawodowe –                                                                 Duże Wyzwanie Nowoczesnej Edukacji </a:t>
            </a:r>
          </a:p>
          <a:p>
            <a:pPr algn="ctr">
              <a:buNone/>
              <a:defRPr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KSZTAŁCENIE ZAWODOWE – DUŻE WYZWANIE NOWOCZESNEJ EDUKACJI trwał od sierpnia 2010 do lipca 2012. Główne założenia projektu przewidywały wzmacnianie europejskiego wymiaru w edukacji poprzez promowanie współpracy między lokalnymi i regionalnymi władzami oświatowymi w Europie oraz umożliwienie wzajemnego uczenia się, wymiany najlepszych praktyk, rozwijania struktur współpracy międzynarodowej, w tym przygranicznej.</a:t>
            </a:r>
          </a:p>
          <a:p>
            <a:pPr algn="ctr">
              <a:buNone/>
              <a:defRPr/>
            </a:pPr>
            <a:endParaRPr lang="pl-PL" sz="2800" b="1" dirty="0" smtClean="0"/>
          </a:p>
          <a:p>
            <a:pPr algn="ctr">
              <a:buNone/>
              <a:defRPr/>
            </a:pPr>
            <a:endParaRPr lang="pl-PL" sz="2800" b="1" dirty="0" smtClean="0"/>
          </a:p>
          <a:p>
            <a:pPr>
              <a:buNone/>
              <a:defRPr/>
            </a:pPr>
            <a:r>
              <a:rPr lang="pl-PL" sz="2800" dirty="0" smtClean="0"/>
              <a:t>	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Trwałe rezultaty projektu: </a:t>
            </a:r>
          </a:p>
          <a:p>
            <a:pPr>
              <a:buNone/>
              <a:defRPr/>
            </a:pPr>
            <a:endParaRPr lang="pl-P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opracowany został zbiór scenariuszy zajęć (w językach polskim i czeskim) przeprowadzonych w czasie realizacji Projektu,</a:t>
            </a: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szkołach partnerskich wprowadzono innowację organizacyjną, związaną z realizacją kształcenia w formie modułowej,</a:t>
            </a: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wypracowany został model doradztwa i doskonalenia zawodowego nauczycieli przedmiotów zawodowych,</a:t>
            </a: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wypracowano model doradztwa dla nauczycieli wdrażających kształcenie modułowe wraz z pakietem materiałów dydaktycznych,</a:t>
            </a: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stworzono bazę programów edukacyjnych (informatycznych), która będzie aktualizowana również po zakończeniu projektu. </a:t>
            </a:r>
          </a:p>
          <a:p>
            <a:pPr>
              <a:defRPr/>
            </a:pPr>
            <a:r>
              <a:rPr lang="pl-PL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powstała dwujęzyczna strona internetowa, zawierająca przykłady dobrych praktyk w kształceniu zawodowym.</a:t>
            </a:r>
          </a:p>
          <a:p>
            <a:endParaRPr lang="pl-PL" sz="4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pl-PL" dirty="0" smtClean="0"/>
          </a:p>
          <a:p>
            <a:pPr>
              <a:spcBef>
                <a:spcPts val="600"/>
              </a:spcBef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zorganizowano 8 konferencji, z czego: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konferencje samodzielne w zakresie szkolnictwa zawodowego,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konferencje z dyrektorami szkół zawodowych oraz po jednej konferencji z udziałem instruktorów praktycznej nauki zawodu, pracodawców oraz przedstawicieli lokalnego rynku pracy.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b="1" dirty="0" smtClean="0"/>
              <a:t>3.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własne i innowacje pedagogiczne opracowywane            i wdrażane w przedszkolach  wzbogacają ofertę edukacyjną           i przyczyniają się do kształtowania nowych  umiejętności oraz umożliwiają rozwój zainteresowań dzieci.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Motywować nauczycieli do podejmowania  nowatorskich rozwiązań programowych, opracowywania programów własnych i innowacji pedagogicznych, które będą służyć rozwojowi dzieci.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We wszystkich badanych przedszkolach aktywność dzieci jest rozwijana poprzez organizację imprez, udział w konkursach          i zawodach sportowych oraz akcjach charytatywnych, co jest bardzo pozytywnie odbierane przez środowisko lokalne.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  <a:defRPr/>
            </a:pPr>
            <a:r>
              <a:rPr lang="pl-PL" sz="7200" b="1" dirty="0" smtClean="0"/>
              <a:t>Baza oprogramowania wykorzystywana w kształceniu zawodowym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współpracy z dyrektorami oraz nauczycielami przedmiotów zawodowych w latach 2010-2012 wypracowano listę oprogramowania specjalistycznego dla przedmiotów zawodowych.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Stworzona baza programów liczy ponad 100 pozycji dla wszystkich branż zawodowych, w których odbywa się kształcenie na terenie województwa opolskiego.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środków UE udało się w latach 2011 i 2012 zakupić dla większości szkół zawodowych naszego regionu oprogramowanie według zapotrzebowania poszczególnych branż. Wybór odpowiednich programów dla szkół konsultowany był z kilkudziesięcioma nauczycielami, specjalistami w swoich branżach oraz dyrektorami szkół.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 zakupionych programów komputerowych dla szkół wyniósł ponad 320 000 zł.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 80% zgromadzonych w bazie programów komputerowych występuje również w wersjach z językiem czeskim i możliwe jest wykorzystanie ich       w kształceniu zawodowym realizowanym przez szkoły zawodowe                     w Czechach.</a:t>
            </a:r>
          </a:p>
          <a:p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Nowy model doradztwa i doskonalenia nauczycieli </a:t>
            </a:r>
          </a:p>
          <a:p>
            <a:pPr algn="ctr">
              <a:buNone/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Podczas konferencji zamykającej Projekt pracownicy RCRE w Opolu zaprezentowali także wypracowany nowy model doradztwa i doskonalenia nauczycieli przedmiotów zawodowych. W prezentowanym systemie znalazły się następujące elementy: 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Konsultacje indywidualne prowadzone przez doradców metodycznych „w terenie”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Konferencje metodyczne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Warsztaty metodyczne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Warsztaty dla nauczycieli przedmiotów zawodowych - branżowe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Warsztaty i wyjazdy studyjne dla dyrektorów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Własne projekty UE dla szkół kształcących zawodowo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 zewnętrzne z udziałem doradców metodycznych i konsultantów RCRE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Bogata oferta szkoleniowa RCRE Opole z zakresu stosowania nowoczesnych narzędzi ICT w edukacji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Internetowa platforma informacyjna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Publikacje w biuletynie elektronicznym RCRE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Dedykowany system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społecznościowy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dla nauczycieli</a:t>
            </a:r>
          </a:p>
          <a:p>
            <a:pPr>
              <a:spcBef>
                <a:spcPts val="600"/>
              </a:spcBef>
              <a:defRPr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nauczycieli w procesie zdobywania przez nich kolejnych stopni awansu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Kształcenie zawodowe – programy i projekty 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pl-PL" b="1" dirty="0" smtClean="0"/>
              <a:t>	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 sierpnia 2012r. realizowany jest projekt:  </a:t>
            </a:r>
          </a:p>
          <a:p>
            <a:pPr>
              <a:buNone/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„Matematyka </a:t>
            </a:r>
            <a:r>
              <a:rPr lang="pl-P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nowego </a:t>
            </a:r>
            <a:r>
              <a:rPr lang="pl-P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wymiaru”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programu „Uczenie się przez całe życie -  Comenius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Partnerskie Projekty”. </a:t>
            </a:r>
          </a:p>
          <a:p>
            <a:pPr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Lokalnymi partnerami Kuratorium w realizacji projektu są: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Szkoła Podstawowa nr 20 w Opolu,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Publiczne Gimnazjum nr 6 w Opolu,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w Dobrzeniu Wielkim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Doskonalenia Nauczycieli w Opolu. </a:t>
            </a:r>
          </a:p>
          <a:p>
            <a:pPr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Partnerami zagranicznymi będą podobne placówki ze Szwajcarii. </a:t>
            </a:r>
          </a:p>
          <a:p>
            <a:pPr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Głównym celem projektu jest wsparcie nauczycieli matematyki Regionów Partnerskich w obszarze: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metodyczno-dydaktycznym,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współczesnej wiedzy psychologicznej,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z myślą o podnoszeniu poziomu osiągania przez ich uczniów lepszych rezultatów w zakresie wiedzy i umiejętności matematycznych oraz przygotowanie przyszłych absolwentów szkół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kształcenia na kierunkach istotnych z punktu widzenia gospodarki opartej na wiedzy.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Programy i projekty realizowane na Opolszczyźnie </a:t>
            </a:r>
            <a:endParaRPr lang="pl-PL" sz="2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końca lutego 2012r. do Kuratorium Oświaty w Opolu wpłynęło 117 uchwał intencyjnych o zamiarze likwidacji szkół/placówek oświatowych. </a:t>
            </a:r>
          </a:p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 uchwał dotyczyło szkół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                       w zdecydowanej większości (56) których, likwidacja wynikała z ustawy z dnia 19 sierpnia 2011r. o zmianie ustawy                        o systemie oświaty. </a:t>
            </a:r>
          </a:p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30 przypadkach zamiar likwidacji dotyczył pozostałych typów szkół/placówek tj.: przedszkoli (9), szkół podstawowych (17) – w tym szkół podstawowych                           z oddziałami przedszkolnymi oraz 5 gimnazjów. </a:t>
            </a:r>
          </a:p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16 przypadkach Opolski Kurator Oświaty wydał negatywną opinię dotyczącą zamiaru likwidacji szkoły lub placówki oświatowej.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Likwidacje szkół i placówek oświatowych</a:t>
            </a:r>
            <a:endParaRPr lang="pl-PL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raportu pt. „Wpływ zmian demograficznych            w województwie opolskim na sieć szkół, w tym próba identyfikacji obszarów w tym zakresie (2012-2020)”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Organizacja, wspólnie z Federacją Inicjatyw Oświatowych, Opolskiej Debaty Edukacyjnej pn. „Przyszłość szkół wiejskich” (11.01.2012r.)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Opracowanie raportu pt. „Szkoły w woj. opolskim prowadzone przez jednostki inne niż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I Wojewódzkiego Forum Szkół i Placówek Oświatowych prowadzonych przez stowarzyszenia – 2.03.2012r. 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materiałów, prezentacji oraz udział                              w spotkaniach w ramach Wojewódzkiej Komisji Dialogu Społecznego.  </a:t>
            </a:r>
          </a:p>
          <a:p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Działania Opolskiego Kuratora Oświaty w zakresie przeciwdziałania skutkom depopulacji</a:t>
            </a:r>
            <a:endParaRPr lang="pl-PL" sz="2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wyników egzaminów zewnętrznych wszystkich typów szkół                w latach 2008-2011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wyników prowadzonych ewaluacji zewnętrznych – od 2009r.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problematyki skarg wpływających do urzędu w kontekście wyników nauczania i działalności dydaktycznej szkół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wyników kontroli doraźnych związanych z efektami działalności dydaktycznej szkół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Identyfikacja placówek osiągających niskie wyniki z egzaminów zewnętrznych w latach 2008-2011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Spotkania z dyrektorami szkół i przedstawicielami organów prowadzących w/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szkół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Polecenia opracowania programów naprawczych w zidentyfikowanych szkołach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seminarium dla dyrektorów szkół podstawowych                             i gimnazjalnych woj. opolskiego, które w latach 2008-2011 osiągnęły niskie wyniki z egzaminów zewnętrznych – 28.02.2012r.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realizacji programów naprawczych 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Działania Opolskiego Kuratora Oświaty w zakresie poprawy jakości pracy szkół i placówek oświatowych</a:t>
            </a:r>
            <a:endParaRPr lang="pl-PL" sz="2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„Analiza ewaluacji przeprowadzonych w województwie opolskim w okresie od 01.09.2011r. do 31.12.2011r.”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Badanie ankietowe oraz sporządzenie wyników monitoringu dotyczącego  funkcjonowania zgodnie z przepisami prawa oświatowego szkół z oddziałami sportowymi, klas sportowych, szkół mistrzostwa sportowego w woj. opolskim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Badanie ankietowe oraz sporządzenie wyników monitoringu dotyczącego  funkcjonowania zgodnie z przepisami prawa oświatowego – pomocy psychologiczno-pedagogicznej                  w szkołach gimnazjalnych</a:t>
            </a:r>
          </a:p>
          <a:p>
            <a:r>
              <a:rPr lang="pl-PL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Sprawozdanie z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realizacji zadań podjętych przez Opolskiego Kuratora Oświaty w ramach rządowego programu ograniczania przestępczości i aspołecznych zachowań „Razem bezpieczniej” w 2011 roku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Raporty, analizy, prezentacje, sprawozdania opublikowane w okresie od stycznia do czerwca 2012r.</a:t>
            </a:r>
            <a:endParaRPr lang="pl-PL" sz="2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Informator o publicznych i niepublicznych szkołach </a:t>
            </a:r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woj. opolskiego – edycja 2012</a:t>
            </a:r>
          </a:p>
          <a:p>
            <a:pPr lvl="0"/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rekrutacji do publicznych szkół </a:t>
            </a:r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terenie województwa opolskiego w roku szkolnym 2011/2012</a:t>
            </a:r>
          </a:p>
          <a:p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Raport „Nauczanie języka niemieckiego jako języka mniejszości narodowej w szkołach woj. opolskiego” wraz                 z prezentacją oraz danymi statystycznymi dotyczącymi nauczania języka mniejszości narodowej w województwie opolskim (przygotowano 5 opracowań uwzględniających różne aspekty poruszanego zagadnienia)</a:t>
            </a:r>
          </a:p>
          <a:p>
            <a:pPr lvl="0"/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Materiały informacyjne dotyczące zmian w systemie kształcenia zawodowego</a:t>
            </a:r>
          </a:p>
          <a:p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wraz z informacją w zakresie stanu przygotowań organów prowadzących szkoły wraz z ich siecią szkół do przyjęcia sześciolatków</a:t>
            </a:r>
          </a:p>
          <a:p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Podstrona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internetowa dla rodziców – Sześciolatki w szkole</a:t>
            </a:r>
          </a:p>
          <a:p>
            <a:pPr lvl="0"/>
            <a:endParaRPr lang="pl-PL" sz="2000" dirty="0" smtClean="0"/>
          </a:p>
          <a:p>
            <a:endParaRPr lang="pl-PL" sz="2000" dirty="0" smtClean="0"/>
          </a:p>
          <a:p>
            <a:pPr lvl="0"/>
            <a:endParaRPr lang="pl-PL" sz="2000" dirty="0" smtClean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Raporty, analizy, prezentacje, sprawozdania opublikowane w okresie od stycznia do czerwca 2012r.</a:t>
            </a:r>
            <a:endParaRPr lang="pl-PL" sz="24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Podstrony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internetowe: Kształcenie zawodowe oraz Gimnazjalisto – przeczytaj, zanim wybierzesz!</a:t>
            </a: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Prezentacje: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„Najważniejsze aspekty funkcjonowania placówek dokształcania i doskonalenia zawodowego od 01.09.2012r.”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„Kształcenie zawodowe w województwie opolskim w aspekcie wdrażania modernizacji kształcenia zawodowego od 01.09.2012r.”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„Wdrażanie zmian w kształceniu zawodowym”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„Szkoły w województwie opolskim prowadzone przez jednostki inne niż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„Wpływ zmian demograficznych w województwie opolskim na sieć szkół, w tym próba identyfikacji obszarów w tym zakresie (2012-2020)”</a:t>
            </a:r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Raporty, analizy, prezentacje, sprawozdania opublikowane w okresie od stycznia do czerwca 2012r.</a:t>
            </a:r>
            <a:endParaRPr lang="pl-PL" sz="24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800" dirty="0" smtClean="0"/>
              <a:t>	</a:t>
            </a:r>
            <a: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Monitorowanie wdrażania podstawy programowej                       kształcenia ogólnego</a:t>
            </a:r>
          </a:p>
          <a:p>
            <a:pPr algn="ctr">
              <a:buNone/>
            </a:pPr>
            <a:endParaRPr lang="pl-PL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Celem monitorowania było zebranie informacji o stosowanych przez przedszkola i szkoły rozwiązaniach organizacyjnych i metodycznych związanych z wdrażaniem podstawy programowej, których stosowanie sprzyja osiąganiu zamierzonych efektów edukacyjnych.</a:t>
            </a:r>
          </a:p>
          <a:p>
            <a:pPr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Monitorowaniem zostało objętych:</a:t>
            </a:r>
          </a:p>
          <a:p>
            <a:pPr lvl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-10% przedszkoli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 przedszkola,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-10% oddziałów przedszkolnych w szkołach podstawowych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oddziałów przedszkolnych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szkołach podstawowych,</a:t>
            </a:r>
          </a:p>
          <a:p>
            <a:pPr lvl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-10% punktów przedszkolnych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punkty  przedszkolne,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szkół podstawowych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 szkoły podstawowe,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-10% gimnazjów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gimnazjów,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liceów ogólnokształcących tj.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liceów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Weryfikacji wstępnej (poprawności zapisów w ankiecie) zostały poddane wszystkie wyznaczone placówki. W sumie arkusze wypełniło 128 szkół/placówek. </a:t>
            </a:r>
          </a:p>
          <a:p>
            <a:pPr>
              <a:buNone/>
            </a:pPr>
            <a:r>
              <a:rPr lang="pl-PL" sz="1600" dirty="0" smtClean="0"/>
              <a:t>	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 lvl="0"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Monitoring wybranych obszarów działalności </a:t>
            </a:r>
            <a:br>
              <a:rPr lang="pl-PL" sz="2400" dirty="0" smtClean="0"/>
            </a:br>
            <a:r>
              <a:rPr lang="pl-PL" sz="2400" dirty="0" smtClean="0"/>
              <a:t>szkół i placówek oświatowych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600" b="1" dirty="0" smtClean="0"/>
              <a:t>5. </a:t>
            </a: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 mieszane utrudniają realizację podstawy programowej wychowania przedszkolnego.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Troska wszystkich pracowników przedszkola                               o bezpieczeństwo fizyczne i emocjonalne wychowanków, realizacja programu wychowawczego oraz programów edukacyjnych w zakresie profilaktyki, a także podejmowanie różnorodnych działań wychowawczych wpływa na poczucie bezpieczeństwa dzieci i kształtowanie postaw akceptowanych społecznie.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We wszystkich badanych przedszkolach dzieci opisując poprawne zachowanie używały przede wszystkim języka zakazu (np.: nie krzyczeć, nie biegać, nie rzucać klocków).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Wdrażając system pożądanych norm i zasad zachowania nie opierać się głównie na zakazach, a na pozytywnych wzorcach. </a:t>
            </a:r>
            <a:endParaRPr lang="pl-PL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w zakresie tworzenia, organizacji klas i szkół sportowych oraz szkół mistrzostwa sportowego</a:t>
            </a:r>
          </a:p>
          <a:p>
            <a:pPr lvl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Celem monitoringu było zebranie informacji, analiza oraz zestawienie statystyczne danych na temat organizacji, funkcjonowania szkół sportowych, szkół z klasami sportowymi, szkół mistrzostwa sportowego oraz osiąganych przez nie rezultatów w okresie dwóch lat szkolnych: 2009/2010 oraz 2010/2011, a także specjalistycznych kwalifikacji nauczycieli, prowadzących zajęcia sportowe.</a:t>
            </a:r>
          </a:p>
          <a:p>
            <a:pPr>
              <a:buNone/>
            </a:pPr>
            <a:endParaRPr lang="pl-PL" sz="1600" dirty="0" smtClean="0"/>
          </a:p>
          <a:p>
            <a:pPr lvl="0"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Monitoring wybranych obszarów działalności </a:t>
            </a:r>
            <a:br>
              <a:rPr lang="pl-PL" sz="2400" dirty="0" smtClean="0"/>
            </a:br>
            <a:r>
              <a:rPr lang="pl-PL" sz="2400" dirty="0" smtClean="0"/>
              <a:t>szkół i placówek oświatowych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72485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sz="1800" u="sng" dirty="0" smtClean="0"/>
          </a:p>
          <a:p>
            <a:pPr algn="ctr">
              <a:buNone/>
            </a:pPr>
            <a:r>
              <a:rPr lang="pl-PL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dotyczące przeprowadzonego monitoringu:</a:t>
            </a:r>
          </a:p>
          <a:p>
            <a:pPr algn="ctr">
              <a:buNone/>
            </a:pPr>
            <a:endParaRPr lang="pl-PL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Realizacja zadań oświatowych w szkołach objętych powyższym monitoringiem w zakresie </a:t>
            </a:r>
            <a:r>
              <a:rPr lang="pl-PL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 MEN z dnia 30 lipca 2002 r. w sprawie warunków tworzenia, organizacji oraz działania klas i szkół sportowych oraz szkół mistrzostwa sportowego (Dz. U. z 2002 r. Nr 216, poz. 1078)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treści zawartych w ankiecie badania jest zgodna z prawem.</a:t>
            </a:r>
          </a:p>
          <a:p>
            <a:pPr lvl="0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Najbardziej popularnymi dyscyplinami wśród wszystkich szkół są gry zespołowe: piłka nożna, piłka siatkowa oraz piłka ręczna. Ponadto: pływanie              i lekkoatletyka.</a:t>
            </a:r>
          </a:p>
          <a:p>
            <a:pPr lvl="0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Pomimo niewielu szkół tego typu w województwie, można wyróżnić dyscypliny sportowe, które wyróżniają się ze względu na osiągane wyniki:</a:t>
            </a:r>
          </a:p>
          <a:p>
            <a:pPr lvl="1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poziomie szkół podstawowych są to: pływanie, gimnastyka sportowa, piłka siatkowa oraz biegi na orientację.</a:t>
            </a:r>
          </a:p>
          <a:p>
            <a:pPr lvl="1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poziomie szkół gimnazjalnych sukcesy medalowe szkoły zawdzięczają dyscyplinom takim jak: </a:t>
            </a:r>
            <a:r>
              <a:rPr lang="pl-PL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gimnastyka sportowa, pływanie, piłka siatkowa, lekkoatletyka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dalej: piłka nożna i badminton.</a:t>
            </a:r>
          </a:p>
          <a:p>
            <a:pPr lvl="1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poziomie szkół </a:t>
            </a:r>
            <a:r>
              <a:rPr lang="pl-PL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 względem osiągnięć medalowych wyróżnia się zdecydowanie badminton.</a:t>
            </a:r>
          </a:p>
          <a:p>
            <a:pPr lvl="0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analizy wynika, że nie zawsze szkoły zdobywają laury i miejsca medalowe         w dyscyplinach sportu, w których się specjalizują.</a:t>
            </a:r>
          </a:p>
          <a:p>
            <a:pPr lvl="0"/>
            <a:r>
              <a:rPr lang="pl-PL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posiadające klasy sportowe, szkoły sportowe oraz szkoły mistrzostwa sportowego gwarantują swoim uczniom dobrą bazę dydaktyczną a także możliwość skorzystania z posiłków w szkole.</a:t>
            </a:r>
          </a:p>
          <a:p>
            <a:pPr>
              <a:buNone/>
            </a:pPr>
            <a:endParaRPr lang="pl-PL" sz="2900" dirty="0" smtClean="0"/>
          </a:p>
          <a:p>
            <a:pPr lvl="0"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405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Monitoring wybranych obszarów działalności szkół i placówek oświatowych</a:t>
            </a:r>
            <a:endParaRPr lang="pl-PL" sz="18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800" dirty="0" smtClean="0"/>
              <a:t>	</a:t>
            </a:r>
            <a: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w zakresie realizacji pomocy psychologiczno-pedagogicznej w szkołach gimnazjalnych województwa opolskiego</a:t>
            </a:r>
            <a:endParaRPr lang="pl-PL" sz="1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Celem  badania była ocena realizacji obowiązującego prawa oświatowego               w zakresie pomocy psychologiczno-pedagogicznej zgodnie                                     z rozporządzeniem MEN z dnia 17 października 2010 r. w sprawie zasad udzielania i organizowania pomocy </a:t>
            </a:r>
            <a:r>
              <a:rPr lang="pl-PL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psychologiczno–pedagogicznej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w publicznych przedszkolach, szkołach i placówkach.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ankiecie znalazły się pytania o dane i stan faktyczny realizowanej pomocy </a:t>
            </a:r>
            <a:r>
              <a:rPr lang="pl-PL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psychologiczno–pedagogicznej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szkole zgodnie z nowym rozporządzeniem, w drugiej części znalazło się miejsce na osobiste refleksje dyrektorów </a:t>
            </a:r>
            <a:b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pracowników szkoły oraz praktycznego wymiaru wprowadzonych zmian.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Analiza badania została oparta o dane ze 130 gimnazjów, w tym 7 specjalnych. Wśród 123 szkół gimnazjalnych dane ogólne przedstawiają się następująco: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liczba oddziałów objętych badaniem: 1.134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liczba uczniów w szkole objęta badaniem: 26.005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liczba uczniów objętych pomocą psychologiczno-pedagogiczną: 7.223</a:t>
            </a:r>
          </a:p>
          <a:p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liczba zespołów powołanych w szkole: 2.332</a:t>
            </a:r>
          </a:p>
          <a:p>
            <a:pPr>
              <a:buNone/>
            </a:pPr>
            <a:endParaRPr lang="pl-PL" sz="1600" dirty="0" smtClean="0"/>
          </a:p>
          <a:p>
            <a:pPr lvl="0"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405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Monitoring wybranych obszarów działalności szkół i placówek oświatowych</a:t>
            </a:r>
            <a:endParaRPr lang="pl-PL" sz="18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w zakresie realizacji pomocy psychologiczno-pedagogicznej w szkołach gimnazjalnych województwa opolskiego</a:t>
            </a:r>
            <a:endParaRPr lang="pl-PL" sz="1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i wnioski</a:t>
            </a:r>
            <a:endParaRPr lang="pl-PL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szkołach gimnazjalnych ogólnodostępnych pomoc psychologiczno-pedagogiczna jest dobrze zorganizowana i w większości jest realizowana zgodnie z rozporządzeniem.</a:t>
            </a:r>
          </a:p>
          <a:p>
            <a:pPr lvl="0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 60 % respondentów ocenia pozytywnie nową formułę pomocy psychologiczno-pedagogicznej, wskazując wiele jej zalet.</a:t>
            </a:r>
          </a:p>
          <a:p>
            <a:pPr lvl="0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37,4% respondentów nie potrafi jeszcze ocenić skuteczności wprowadzonego systemu pomocy i jedynie nieco ponad 2 % jest zdecydowanie przeciwna nowej formule, co wskazuje na konieczność prowadzenia ewaluacji oraz prezentowania przykładów dobrych praktyk.</a:t>
            </a:r>
          </a:p>
          <a:p>
            <a:pPr lvl="0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Istotnym elementem w powodzeniu pracy z uczniem wymagającym wsparcia jest współpraca z rodzicami. Ten aspekt wydaje się najtrudniejszą barierą i stwarza najwięcej problemów.</a:t>
            </a:r>
          </a:p>
          <a:p>
            <a:pPr lvl="0"/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Powtarzają się postulaty, aby odciążyć nauczycieli w zakresie obowiązującej, zbyt rozbudowanej dokumentacji.</a:t>
            </a:r>
          </a:p>
          <a:p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 lvl="0"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405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Monitoring wybranych obszarów działalności szkół i placówek oświatowych</a:t>
            </a:r>
            <a:endParaRPr lang="pl-PL" sz="18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MOCNE strony  udzielanej pomocy psychologiczno-pedagogicznej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SŁABE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strony  udzielanej pomocy psychologiczno-pedagogicznej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większa ilość uczniów uprawniona do korzystania z pomocy,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rozpoznanie i pomoc dotyczy uczniów                         z trudnościami i uzdolnieniami,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</a:t>
                      </a:r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iększe zaangażowanie wszystkich nauczycieli uczących oraz zaangażowanie rodziców,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indywidualizacja zajęć z uczniem                                 i rozpoznanie indywidualnych potrzeb rozwojowych oraz możliwości psychofizycznych,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uporządkowanie systemu udzielania pomocy uczniom i interdyscyplinarny charakter udzielania pomocy,</a:t>
                      </a:r>
                    </a:p>
                    <a:p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wczesne rozpoznanie problemu oraz lepsza znajomość środowiska uczniowskiego,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elastyczność w doborze właściwej ścieżki edukacyjnej oraz możliwość zmiany formy kształcenia w zależności od aktualnych potrzeb,</a:t>
                      </a:r>
                    </a:p>
                    <a:p>
                      <a:pPr lvl="0"/>
                      <a:r>
                        <a:rPr lang="pl-PL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objęcie pomocą także rodziców.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zbyt biurokratyczny system, 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mała ilość specjalistów zatrudnionych w szkole ze względu na brak środków finansowych,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trudności organizacyjne dotyczące spotkań zespołów,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nieregularne uczęszczanie uczniów na zajęcia,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późne godziny zajęć dodatkowych,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brak </a:t>
                      </a:r>
                      <a:r>
                        <a:rPr lang="pl-PL" sz="13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wystandaryzowanych</a:t>
                      </a:r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narzędzi do diagnozy,</a:t>
                      </a:r>
                    </a:p>
                    <a:p>
                      <a:pPr lvl="0"/>
                      <a:r>
                        <a:rPr lang="pl-PL" sz="1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czasochłonność.</a:t>
                      </a:r>
                      <a:endParaRPr lang="pl-PL" sz="13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Monitoring wybranych obszarów działalności szkół               i placówek oświatowych</a:t>
            </a:r>
            <a:endParaRPr lang="pl-PL" sz="24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2011/2012 Opolski Kurator Oświaty zorganizował:</a:t>
            </a:r>
          </a:p>
          <a:p>
            <a:pPr>
              <a:buFontTx/>
              <a:buChar char="-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konkursów przedmiotowych dla uczniów szkół podstawowych woj. opolskiego</a:t>
            </a:r>
          </a:p>
          <a:p>
            <a:pPr>
              <a:buFontTx/>
              <a:buChar char="-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konkursów przedmiotowych dla uczniów gimnazjów             woj. opolskiego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konkursach przedmiotowych wzięło udział:</a:t>
            </a:r>
          </a:p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etapie szkolnym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14 042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uczniów szkół podstawowych oraz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12 736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uczniów gimnazjów</a:t>
            </a:r>
          </a:p>
          <a:p>
            <a:pPr>
              <a:buFontTx/>
              <a:buChar char="-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etapie miejsko/gminnym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3 921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uczniów szkół podstawowych oraz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3 871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uczniów gimnazjów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Wyłoniono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284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finalistów ze szkół podstawowych i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340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gimnazjów, a następnie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113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laureatów ze szkół podstawowych            i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gimnazjów.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Uroczyste podsumowanie Wojewódzkich Konkursów Przedmiotowych i wręczenie nagród odbyło się 18 maja 2012r. podczas Majówki Mistrzów na terenie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JuraParku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Krasiejowie.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Wojewódzkie Konkursy Przedmiotowe</a:t>
            </a:r>
            <a:endParaRPr lang="pl-PL" sz="24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endParaRPr lang="pl-PL" sz="2000" b="1" dirty="0" smtClean="0"/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dokonanych ocen cząstkowych dyrektorów szkół                   i placówek oświatowych w porozumieniu z organami prowadzącymi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</a:t>
            </a:r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w posiedzeniach komisji konkursowej na stanowisko dyrektora szkoły/placówki oświatowej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163</a:t>
            </a:r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rozpatrzonych wniosków o przedłużenie powierzenia stanowiska dyrektora szkoły/placówki oświatowej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Wydano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opinii dotyczących likwidacji/przekształcenia szkół /placówek prowadzonych przez JST</a:t>
            </a:r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informacji i odpowiedzi przygotowanych dla mediów -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149</a:t>
            </a:r>
          </a:p>
          <a:p>
            <a:pPr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obserwacji przebiegu egzaminów zewnętrznych:</a:t>
            </a:r>
          </a:p>
          <a:p>
            <a:pPr>
              <a:buFontTx/>
              <a:buChar char="-"/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Sprawdzian po szkole podstawowej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</a:p>
          <a:p>
            <a:pPr>
              <a:buFontTx/>
              <a:buChar char="-"/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gimnazjalny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</a:t>
            </a:r>
          </a:p>
          <a:p>
            <a:pPr>
              <a:buFontTx/>
              <a:buChar char="-"/>
              <a:defRPr/>
            </a:pPr>
            <a:r>
              <a:rPr lang="pl-PL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maturalny – </a:t>
            </a:r>
            <a:r>
              <a:rPr lang="pl-P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</a:p>
          <a:p>
            <a:pPr>
              <a:buNone/>
              <a:defRPr/>
            </a:pPr>
            <a:endParaRPr lang="pl-PL" sz="2000" b="1" dirty="0" smtClean="0"/>
          </a:p>
          <a:p>
            <a:pPr>
              <a:defRPr/>
            </a:pPr>
            <a:endParaRPr lang="pl-PL" sz="2000" dirty="0" smtClean="0"/>
          </a:p>
          <a:p>
            <a:pPr>
              <a:defRPr/>
            </a:pPr>
            <a:endParaRPr lang="pl-PL" sz="2000" dirty="0" smtClean="0"/>
          </a:p>
          <a:p>
            <a:pPr>
              <a:buNone/>
              <a:defRPr/>
            </a:pPr>
            <a:r>
              <a:rPr lang="pl-PL" b="1" dirty="0" smtClean="0"/>
              <a:t>	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dirty="0" smtClean="0"/>
              <a:t>Inne zadania</a:t>
            </a:r>
            <a:endParaRPr lang="pl-PL" sz="24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dirty="0" smtClean="0"/>
              <a:t>Wypoczynek letni dzieci i młodzieży</a:t>
            </a:r>
            <a:endParaRPr lang="pl-PL" sz="24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213848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428750" y="0"/>
            <a:ext cx="7497763" cy="92868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Skargi i interwencje </a:t>
            </a:r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>
          <a:xfrm>
            <a:off x="1071563" y="857250"/>
            <a:ext cx="7648575" cy="578643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2000" dirty="0" smtClean="0"/>
              <a:t>	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 stycznia 2012r.  do 30 czerwca 2012r. wpłynęło do Kuratorium Oświaty w Opolu </a:t>
            </a: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skarg, z czego </a:t>
            </a: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 stanowiły anonimy.</a:t>
            </a:r>
          </a:p>
          <a:p>
            <a:pPr>
              <a:buFont typeface="Wingdings 2" pitchFamily="18" charset="2"/>
              <a:buNone/>
            </a:pPr>
            <a:endParaRPr lang="pl-PL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Rozpatrzono </a:t>
            </a: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skarg, w tym:</a:t>
            </a:r>
          </a:p>
          <a:p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 uznano za bezzasadne</a:t>
            </a:r>
          </a:p>
          <a:p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skargi uznano za częściowo zasadne</a:t>
            </a:r>
          </a:p>
          <a:p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 uznano za zasadne</a:t>
            </a:r>
          </a:p>
          <a:p>
            <a:pPr>
              <a:buFont typeface="Wingdings 2" pitchFamily="18" charset="2"/>
              <a:buNone/>
            </a:pP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Problematyka: </a:t>
            </a:r>
            <a:r>
              <a:rPr lang="pl-PL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rekrutacja  do przedszkola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ocenianie ucznia, wgląd do prac ucznia, nieprawidłowości w relacji rodzic-uczeń, pomoc psychologiczno-pedagogiczna, kształcenie, działania wójta                    w kwestii funkcjonowania szkół w gminie, działania prowadzone przez  pedagoga szkolnego, brak zapewnienia uczniom bezpiecznych warunków nauki, wystawienie negatywnej oceny              z zachowania, niezgodnego z prawem funkcjonowania placówek oświatowych w gminie  </a:t>
            </a:r>
            <a:endParaRPr lang="pl-PL" sz="1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trakcie rozpatrywania  jest </a:t>
            </a:r>
            <a:r>
              <a:rPr lang="pl-PL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skarga.</a:t>
            </a:r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D6A1B7-1CA3-4199-A6F0-7BA2A04238C9}" type="slidenum">
              <a:rPr lang="pl-PL"/>
              <a:pPr>
                <a:defRPr/>
              </a:pPr>
              <a:t>88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Liczba innowacji pedagogicznych zarejestrowanych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Kuratorium Oświaty w Opolu na dzień 31lipca 2012r.</a:t>
            </a:r>
          </a:p>
          <a:p>
            <a:pPr>
              <a:buNone/>
            </a:pP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ogółem 22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 tym 19 w samodzielnych placówkach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ogółem 121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 tym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samodzielnych SP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ogółem 67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 tym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samodzielnych gimnazjach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Zespoły szkół i placówek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ogółem 68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 tym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szkołach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Łączna liczba zarejestrowanych innowacji pedagogicznych do realizacji na rok szkolny 2012/2013 wynosi - 231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Innowacje pedagogiczne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2. Procesy zachodzące w przedszkolu.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Oferta zajęć badanych przedszkoli wynika z podstawy programowej              i zapewnia jej realizację, zajęcia dodatkowe (np. prowadzone przez instytucje zewnętrzne) w wielu przypadkach opłacane są przez rodziców.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Wzbogacając ofertę przedszkola o zajęcia dodatkowe wykorzystywać programy unijne, środki fundacji lub stowarzyszeń.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Nie we wszystkich przedszkolach nauczyciele wspólnie dokonują analiz podejmowanych działań wychowawczych i edukacyjnych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Rekomendacja: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Wprowadzenie zmian dotyczących przebiegu procesów edukacyjnych  powinno następować w wyniku ustaleń między nauczycielami.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 przedszkolach diagnozuje się możliwości i potrzeby rozwojowe dzieci. W większości badanych placówek nauczyciele dostosowują działania  do rozpoznanych możliwości i potrzeb dzieci, stosują indywidualizację pracy z nimi.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Ewaluacje zewnętrzne – wnioski i rekomendacje</a:t>
            </a:r>
            <a:endParaRPr lang="pl-PL" sz="24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70000" lnSpcReduction="20000"/>
          </a:bodyPr>
          <a:lstStyle/>
          <a:p>
            <a:endParaRPr lang="pl-PL" sz="2000" b="1" dirty="0" smtClean="0"/>
          </a:p>
          <a:p>
            <a:r>
              <a:rPr lang="pl-P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Inicjatywa Lekcji Wychowania Obywatelskiego </a:t>
            </a: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została dobrze przyjęta przez uczniów i nauczycieli, który uczestniczyli w tych przedsięwzięciach w roku szkolnym 2011/2012, </a:t>
            </a:r>
          </a:p>
          <a:p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Wojewody Opolskiego wraz z Pełnomocnikiem Komendanta Wojewódzkiego Policji w Opolu ds. Ochrony Praw Człowieka, zdecydowało się ją kontynuować.</a:t>
            </a:r>
          </a:p>
          <a:p>
            <a:pPr>
              <a:buNone/>
            </a:pP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2012/2013 lekcje zostaną poświęcone następującemu tematowi: </a:t>
            </a:r>
            <a:r>
              <a:rPr lang="pl-PL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Charakterystyka mniejszości narodowych i etnicznych w Polsce, system wsparcia                    i ochrony mniejszości, katalog praw człowieka, formy ich ochrony.</a:t>
            </a:r>
          </a:p>
          <a:p>
            <a:pPr>
              <a:buNone/>
            </a:pP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przedsięwzięcia</a:t>
            </a: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upowszechnianie wiedzy wśród dzieci i młodzieży na temat mniejszości narodowych i etnicznych, praw człowieka, poszanowania odmiennej kultury, języka, pochodzenia, zakresu i rodzaju zadań realizowanych na rzecz mniejszości przez administrację publiczną.</a:t>
            </a:r>
          </a:p>
          <a:p>
            <a:pPr>
              <a:buNone/>
            </a:pP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docelowa</a:t>
            </a: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uczniowie opolskich szkół (gimnazja i licea)</a:t>
            </a:r>
          </a:p>
          <a:p>
            <a:pPr>
              <a:buNone/>
            </a:pP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Terminarz spotkań</a:t>
            </a: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od października 2012 r. do maja 2013 r. Lekcje odbywałyby się w cyklu comiesięcznym; podobnie jak w ubiegłym roku szkolnym – w ostatniej dekadzie miesiąca, we wtorek i środę od godz. 9:00</a:t>
            </a:r>
          </a:p>
          <a:p>
            <a:pPr>
              <a:buNone/>
            </a:pPr>
            <a:endParaRPr lang="pl-PL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Miejsce spotkań</a:t>
            </a:r>
            <a:r>
              <a:rPr lang="pl-PL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Opolski Urząd Wojewódzki</a:t>
            </a:r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Lekcje Wychowania Obywatelskiego</a:t>
            </a:r>
            <a:endParaRPr lang="pl-PL" sz="2400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smtClean="0"/>
          </a:p>
          <a:p>
            <a:r>
              <a:rPr lang="pl-PL" sz="2000" smtClean="0"/>
              <a:t>Aktualnie </a:t>
            </a:r>
            <a:r>
              <a:rPr lang="pl-PL" sz="2000" dirty="0" smtClean="0"/>
              <a:t>trwają prace nad zmianą rozporządzenia w sprawie świadectw, dyplomów i druków szkolnych.</a:t>
            </a:r>
          </a:p>
          <a:p>
            <a:r>
              <a:rPr lang="pl-PL" sz="2000" dirty="0" smtClean="0"/>
              <a:t>Zmienione zostaną druki świadectw oraz arkuszy ocen.</a:t>
            </a:r>
          </a:p>
          <a:p>
            <a:r>
              <a:rPr lang="pl-PL" sz="2000" dirty="0" smtClean="0"/>
              <a:t>W związku z planowaną zmianą prosimy nie zakładać arkuszy ocen dla klas pierwszych co najmniej do grudnia br.</a:t>
            </a:r>
          </a:p>
          <a:p>
            <a:r>
              <a:rPr lang="pl-PL" sz="2000" dirty="0" smtClean="0"/>
              <a:t>W związku z płynącymi do ministerstwa sygnałami zwracamy uwagę na odpowiednie, równomierne w cyklu nauczania planowanie godzin nauczania języków obcych.</a:t>
            </a:r>
          </a:p>
          <a:p>
            <a:r>
              <a:rPr lang="pl-PL" sz="2000" dirty="0" smtClean="0"/>
              <a:t>Przydziału godzin poszczególnych przedmiotów nauczania           w arkuszu organizacyjnym dokonuje dyrektor szkoły, a nie organ prowadzący.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Komunikaty MEN</a:t>
            </a:r>
            <a:endParaRPr lang="pl-PL" sz="24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Nowa strona internetowa Kuratorium Oświaty w Opolu</a:t>
            </a:r>
            <a:endParaRPr lang="pl-P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4"/>
            <a:ext cx="7164288" cy="491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endParaRPr lang="pl-PL" sz="2000" dirty="0" smtClean="0"/>
          </a:p>
          <a:p>
            <a:r>
              <a:rPr lang="pl-PL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związku z jubileuszem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55-lecia placówki oferta edukacyjna    i wystawiennicza Galerii Sztuki Współczesnej w Opolu w roku szkolnym 2012/2013 została skonstruowana szczególnie pieczołowicie i atrakcyjnie.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programie obchodów m.in. ekspozycja Jerzego Nowosielskiego, Krzysztofa  Bednarskiego, Roberta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Kuśmirowskiego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Bogaty program edukacyjny adresowany jest do różnych grup wiekowych dzieci i młodzieży oraz do osób dorosłych.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odbywają się w nowoczesnym Centrum Edukacji Artystycznej –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Artpunkt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dysponującym  przestronną pracownią plastyczną, wyposażoną w prasę graficzną i piec do wypalania ceramiki.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Szczegóły dotyczące  programu wystaw artystycznych oraz informacje o ofercie edukacyjnej znajdują się na stronie internetowej Galerii: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www.galeriaopole.pl</a:t>
            </a: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Oferta Edukacyjna Galerii Sztuki Współczesnej</a:t>
            </a:r>
            <a:endParaRPr lang="pl-PL" sz="24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2425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sz="2400" dirty="0" smtClean="0"/>
          </a:p>
          <a:p>
            <a:pPr>
              <a:lnSpc>
                <a:spcPct val="150000"/>
              </a:lnSpc>
            </a:pPr>
            <a:endParaRPr lang="pl-PL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sz="2400" dirty="0" smtClean="0"/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Wojewódzka Inauguracja Roku Szkolnego 2012/2013 odbędzie się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września 2012r.  o godz. 10.00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w Centrum Kształcenia Zawodowego </a:t>
            </a:r>
            <a:b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Ustawicznego  w Nysie, przy ul. Orkana 6.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Wojewódzka Inauguracja  Roku Szkolnego 2012/13</a:t>
            </a:r>
            <a:endParaRPr lang="pl-PL" sz="24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za uwagę.</a:t>
            </a:r>
          </a:p>
          <a:p>
            <a:pPr algn="ct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Kuratorium Oświaty w Opolu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2261</TotalTime>
  <Words>5034</Words>
  <Application>Microsoft Office PowerPoint</Application>
  <PresentationFormat>Pokaz na ekranie (4:3)</PresentationFormat>
  <Paragraphs>868</Paragraphs>
  <Slides>95</Slides>
  <Notes>53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95</vt:i4>
      </vt:variant>
    </vt:vector>
  </HeadingPairs>
  <TitlesOfParts>
    <vt:vector size="96" baseType="lpstr">
      <vt:lpstr>Hol</vt:lpstr>
      <vt:lpstr>Sprawozdanie z nadzoru pedagogicznego oraz pracy Kuratorium Oświaty w Opolu  za okres                                   styczeń - czerwiec 2012</vt:lpstr>
      <vt:lpstr>Slajd 2</vt:lpstr>
      <vt:lpstr>Slajd 3</vt:lpstr>
      <vt:lpstr>Liczba ewaluacji w roku szkolnym 2011/2012 zrealizowanych w poszczególnych typach szkół i placówek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Podsumowanie</vt:lpstr>
      <vt:lpstr>Podsumowanie</vt:lpstr>
      <vt:lpstr>Kontrole planowe</vt:lpstr>
      <vt:lpstr>Kontrole doraźne</vt:lpstr>
      <vt:lpstr>Kontrole planowe – uwagi i wnioski z kontroli zrealizowanych w okresie od stycznia do czerwca 2012                </vt:lpstr>
      <vt:lpstr>Kontrole planowe – uwagi i wnioski z kontroli zrealizowanych w okresie od stycznia do czerwca 2012               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planowe – uwagi i wnioski z kontroli zrealizowanych w okresie od stycznia do czerwca 2012 </vt:lpstr>
      <vt:lpstr>Kontrole doraźne realizowane na zlecenie MEN – wnioski i uwagi</vt:lpstr>
      <vt:lpstr>Kontrole doraźne realizowane na zlecenie MEN – wnioski i uwagi</vt:lpstr>
      <vt:lpstr>Kontrole doraźne realizowane na zlecenie MEN – wnioski i uwagi</vt:lpstr>
      <vt:lpstr>Kontrole doraźne realizowane na zlecenie MEN – wnioski i uwagi</vt:lpstr>
      <vt:lpstr>Kontrole doraźne realizowane na zlecenie Opolskiego Kuratora Oświaty</vt:lpstr>
      <vt:lpstr>WSPOMAGANIE  Konferencje i narady dla dyrektorów szkół i placówek województwa opolskiego</vt:lpstr>
      <vt:lpstr>WSPOMAGANIE  Konferencje i narady dla dyrektorów szkół i placówek województwa opolskiego</vt:lpstr>
      <vt:lpstr>WSPOMAGANIE  Konferencje i narady dla dyrektorów szkół iplacówek województwa opolskiego</vt:lpstr>
      <vt:lpstr>WSPOMAGANIE  „Dobre praktyki”</vt:lpstr>
      <vt:lpstr>WSPOMAGANIE  „Dobre praktyki”</vt:lpstr>
      <vt:lpstr>WSPOMAGANIE  Granty Edukacyjne</vt:lpstr>
      <vt:lpstr>WSPOMAGANIE  Upowszechnianie  obniżenia wieku szkolnego </vt:lpstr>
      <vt:lpstr>WSPOMAGANIE  Upowszechnianie  obniżenia wieku szkolnego </vt:lpstr>
      <vt:lpstr>Kształcenie zawodowe – programy i projekty  realizowane na Opolszczyźnie </vt:lpstr>
      <vt:lpstr>Kształcenie zawodowe – programy i projekty  realizowane na Opolszczyźnie </vt:lpstr>
      <vt:lpstr>Kształcenie zawodowe – programy i projekty  realizowane na Opolszczyźnie </vt:lpstr>
      <vt:lpstr>Kształcenie zawodowe – programy i projekty  realizowane na Opolszczyźnie </vt:lpstr>
      <vt:lpstr>Kształcenie zawodowe – programy i projekty  realizowane na Opolszczyźnie </vt:lpstr>
      <vt:lpstr>Kształcenie zawodowe – programy i projekty  realizowane na Opolszczyźnie </vt:lpstr>
      <vt:lpstr>Programy i projekty realizowane na Opolszczyźnie </vt:lpstr>
      <vt:lpstr>Likwidacje szkół i placówek oświatowych</vt:lpstr>
      <vt:lpstr>Działania Opolskiego Kuratora Oświaty w zakresie przeciwdziałania skutkom depopulacji</vt:lpstr>
      <vt:lpstr>Działania Opolskiego Kuratora Oświaty w zakresie poprawy jakości pracy szkół i placówek oświatowych</vt:lpstr>
      <vt:lpstr>Raporty, analizy, prezentacje, sprawozdania opublikowane w okresie od stycznia do czerwca 2012r.</vt:lpstr>
      <vt:lpstr>Raporty, analizy, prezentacje, sprawozdania opublikowane w okresie od stycznia do czerwca 2012r.</vt:lpstr>
      <vt:lpstr>Raporty, analizy, prezentacje, sprawozdania opublikowane w okresie od stycznia do czerwca 2012r.</vt:lpstr>
      <vt:lpstr>Monitoring wybranych obszarów działalności  szkół i placówek oświatowych</vt:lpstr>
      <vt:lpstr>Monitoring wybranych obszarów działalności  szkół i placówek oświatowych</vt:lpstr>
      <vt:lpstr>Monitoring wybranych obszarów działalności szkół i placówek oświatowych</vt:lpstr>
      <vt:lpstr>Monitoring wybranych obszarów działalności szkół i placówek oświatowych</vt:lpstr>
      <vt:lpstr>Monitoring wybranych obszarów działalności szkół i placówek oświatowych</vt:lpstr>
      <vt:lpstr>Monitoring wybranych obszarów działalności szkół               i placówek oświatowych</vt:lpstr>
      <vt:lpstr>Wojewódzkie Konkursy Przedmiotowe</vt:lpstr>
      <vt:lpstr>Inne zadania</vt:lpstr>
      <vt:lpstr>Wypoczynek letni dzieci i młodzieży</vt:lpstr>
      <vt:lpstr>Skargi i interwencje </vt:lpstr>
      <vt:lpstr>Innowacje pedagogiczne</vt:lpstr>
      <vt:lpstr>Lekcje Wychowania Obywatelskiego</vt:lpstr>
      <vt:lpstr>Komunikaty MEN</vt:lpstr>
      <vt:lpstr>Nowa strona internetowa Kuratorium Oświaty w Opolu</vt:lpstr>
      <vt:lpstr>Oferta Edukacyjna Galerii Sztuki Współczesnej</vt:lpstr>
      <vt:lpstr>Wojewódzka Inauguracja  Roku Szkolnego 2012/13</vt:lpstr>
      <vt:lpstr>Slajd 95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Rafał Rippel</dc:creator>
  <cp:lastModifiedBy>Rafał Rippel</cp:lastModifiedBy>
  <cp:revision>291</cp:revision>
  <dcterms:created xsi:type="dcterms:W3CDTF">2012-08-03T09:50:45Z</dcterms:created>
  <dcterms:modified xsi:type="dcterms:W3CDTF">2012-08-27T05:37:52Z</dcterms:modified>
</cp:coreProperties>
</file>