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81.xml" ContentType="application/vnd.openxmlformats-officedocument.presentationml.notes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charts/chart2.xml" ContentType="application/vnd.openxmlformats-officedocument.drawingml.chart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1"/>
  </p:notesMasterIdLst>
  <p:sldIdLst>
    <p:sldId id="256" r:id="rId2"/>
    <p:sldId id="257" r:id="rId3"/>
    <p:sldId id="333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25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70" r:id="rId30"/>
    <p:sldId id="271" r:id="rId31"/>
    <p:sldId id="272" r:id="rId32"/>
    <p:sldId id="273" r:id="rId33"/>
    <p:sldId id="274" r:id="rId34"/>
    <p:sldId id="275" r:id="rId35"/>
    <p:sldId id="276" r:id="rId36"/>
    <p:sldId id="277" r:id="rId37"/>
    <p:sldId id="278" r:id="rId38"/>
    <p:sldId id="279" r:id="rId39"/>
    <p:sldId id="280" r:id="rId40"/>
    <p:sldId id="281" r:id="rId41"/>
    <p:sldId id="282" r:id="rId42"/>
    <p:sldId id="283" r:id="rId43"/>
    <p:sldId id="284" r:id="rId44"/>
    <p:sldId id="285" r:id="rId45"/>
    <p:sldId id="286" r:id="rId46"/>
    <p:sldId id="287" r:id="rId47"/>
    <p:sldId id="288" r:id="rId48"/>
    <p:sldId id="289" r:id="rId49"/>
    <p:sldId id="290" r:id="rId50"/>
    <p:sldId id="291" r:id="rId51"/>
    <p:sldId id="292" r:id="rId52"/>
    <p:sldId id="293" r:id="rId53"/>
    <p:sldId id="294" r:id="rId54"/>
    <p:sldId id="296" r:id="rId55"/>
    <p:sldId id="297" r:id="rId56"/>
    <p:sldId id="298" r:id="rId57"/>
    <p:sldId id="299" r:id="rId58"/>
    <p:sldId id="301" r:id="rId59"/>
    <p:sldId id="302" r:id="rId60"/>
    <p:sldId id="303" r:id="rId61"/>
    <p:sldId id="304" r:id="rId62"/>
    <p:sldId id="305" r:id="rId63"/>
    <p:sldId id="306" r:id="rId64"/>
    <p:sldId id="307" r:id="rId65"/>
    <p:sldId id="308" r:id="rId66"/>
    <p:sldId id="309" r:id="rId67"/>
    <p:sldId id="310" r:id="rId68"/>
    <p:sldId id="311" r:id="rId69"/>
    <p:sldId id="312" r:id="rId70"/>
    <p:sldId id="313" r:id="rId71"/>
    <p:sldId id="314" r:id="rId72"/>
    <p:sldId id="315" r:id="rId73"/>
    <p:sldId id="316" r:id="rId74"/>
    <p:sldId id="317" r:id="rId75"/>
    <p:sldId id="318" r:id="rId76"/>
    <p:sldId id="319" r:id="rId77"/>
    <p:sldId id="320" r:id="rId78"/>
    <p:sldId id="322" r:id="rId79"/>
    <p:sldId id="321" r:id="rId80"/>
    <p:sldId id="323" r:id="rId81"/>
    <p:sldId id="324" r:id="rId82"/>
    <p:sldId id="326" r:id="rId83"/>
    <p:sldId id="327" r:id="rId84"/>
    <p:sldId id="328" r:id="rId85"/>
    <p:sldId id="331" r:id="rId86"/>
    <p:sldId id="329" r:id="rId87"/>
    <p:sldId id="330" r:id="rId88"/>
    <p:sldId id="332" r:id="rId89"/>
    <p:sldId id="334" r:id="rId9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muel\Desktop\Cudzoziemcy\MonitoringCudzoziemcy-ca&#322;o&#347;&#263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muel\Desktop\Cudzoziemcy\MonitoringCudzoziemcy-ca&#322;o&#347;&#263;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showVal val="1"/>
          </c:dLbls>
          <c:cat>
            <c:multiLvlStrRef>
              <c:f>'Wykres- procenty'!$G$1:$I$2</c:f>
              <c:multiLvlStrCache>
                <c:ptCount val="3"/>
                <c:lvl>
                  <c:pt idx="0">
                    <c:v> 2010/11</c:v>
                  </c:pt>
                  <c:pt idx="1">
                    <c:v> 2011/12</c:v>
                  </c:pt>
                  <c:pt idx="2">
                    <c:v>2012/13</c:v>
                  </c:pt>
                </c:lvl>
                <c:lvl>
                  <c:pt idx="0">
                    <c:v>Procent uczniów przypuszczalnie realizujących obowiązek szkolny poza granicami kraju</c:v>
                  </c:pt>
                </c:lvl>
              </c:multiLvlStrCache>
            </c:multiLvlStrRef>
          </c:cat>
          <c:val>
            <c:numRef>
              <c:f>'Wykres- procenty'!$G$3:$I$3</c:f>
              <c:numCache>
                <c:formatCode>0.00%</c:formatCode>
                <c:ptCount val="3"/>
                <c:pt idx="0">
                  <c:v>3.7000000000000061E-2</c:v>
                </c:pt>
                <c:pt idx="1">
                  <c:v>4.3000000000000003E-2</c:v>
                </c:pt>
                <c:pt idx="2">
                  <c:v>4.7000000000000076E-2</c:v>
                </c:pt>
              </c:numCache>
            </c:numRef>
          </c:val>
        </c:ser>
        <c:shape val="box"/>
        <c:axId val="65315584"/>
        <c:axId val="65317120"/>
        <c:axId val="0"/>
      </c:bar3DChart>
      <c:catAx>
        <c:axId val="65315584"/>
        <c:scaling>
          <c:orientation val="minMax"/>
        </c:scaling>
        <c:axPos val="l"/>
        <c:tickLblPos val="nextTo"/>
        <c:crossAx val="65317120"/>
        <c:crosses val="autoZero"/>
        <c:auto val="1"/>
        <c:lblAlgn val="ctr"/>
        <c:lblOffset val="100"/>
      </c:catAx>
      <c:valAx>
        <c:axId val="65317120"/>
        <c:scaling>
          <c:orientation val="minMax"/>
        </c:scaling>
        <c:axPos val="b"/>
        <c:majorGridlines/>
        <c:numFmt formatCode="0.00%" sourceLinked="1"/>
        <c:tickLblPos val="nextTo"/>
        <c:crossAx val="65315584"/>
        <c:crosses val="autoZero"/>
        <c:crossBetween val="between"/>
      </c:valAx>
    </c:plotArea>
    <c:legend>
      <c:legendPos val="r"/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showVal val="1"/>
          </c:dLbls>
          <c:cat>
            <c:multiLvlStrRef>
              <c:f>Arkusz1!$A$3:$I$4</c:f>
              <c:multiLvlStrCache>
                <c:ptCount val="9"/>
                <c:lvl>
                  <c:pt idx="0">
                    <c:v> 2010/11</c:v>
                  </c:pt>
                  <c:pt idx="1">
                    <c:v> 2011/12</c:v>
                  </c:pt>
                  <c:pt idx="2">
                    <c:v>2012/13</c:v>
                  </c:pt>
                  <c:pt idx="3">
                    <c:v> 2010/11</c:v>
                  </c:pt>
                  <c:pt idx="4">
                    <c:v> 2011/12</c:v>
                  </c:pt>
                  <c:pt idx="5">
                    <c:v>2012/13</c:v>
                  </c:pt>
                  <c:pt idx="6">
                    <c:v> 2010/11</c:v>
                  </c:pt>
                  <c:pt idx="7">
                    <c:v> 2011/12</c:v>
                  </c:pt>
                  <c:pt idx="8">
                    <c:v>2012/13</c:v>
                  </c:pt>
                </c:lvl>
                <c:lvl>
                  <c:pt idx="0">
                    <c:v>Przyjętych łącznie </c:v>
                  </c:pt>
                  <c:pt idx="3">
                    <c:v> 
Obcokrajowców</c:v>
                  </c:pt>
                  <c:pt idx="6">
                    <c:v>Obywateli polskich powracających zza granicy</c:v>
                  </c:pt>
                </c:lvl>
              </c:multiLvlStrCache>
            </c:multiLvlStrRef>
          </c:cat>
          <c:val>
            <c:numRef>
              <c:f>Arkusz1!$A$5:$I$5</c:f>
              <c:numCache>
                <c:formatCode>General</c:formatCode>
                <c:ptCount val="9"/>
                <c:pt idx="0">
                  <c:v>82</c:v>
                </c:pt>
                <c:pt idx="1">
                  <c:v>103</c:v>
                </c:pt>
                <c:pt idx="2">
                  <c:v>100</c:v>
                </c:pt>
                <c:pt idx="3">
                  <c:v>22</c:v>
                </c:pt>
                <c:pt idx="4">
                  <c:v>15</c:v>
                </c:pt>
                <c:pt idx="5">
                  <c:v>27</c:v>
                </c:pt>
                <c:pt idx="6">
                  <c:v>60</c:v>
                </c:pt>
                <c:pt idx="7">
                  <c:v>88</c:v>
                </c:pt>
                <c:pt idx="8">
                  <c:v>73</c:v>
                </c:pt>
              </c:numCache>
            </c:numRef>
          </c:val>
        </c:ser>
        <c:shape val="box"/>
        <c:axId val="65293696"/>
        <c:axId val="59409536"/>
        <c:axId val="0"/>
      </c:bar3DChart>
      <c:catAx>
        <c:axId val="65293696"/>
        <c:scaling>
          <c:orientation val="minMax"/>
        </c:scaling>
        <c:axPos val="l"/>
        <c:tickLblPos val="nextTo"/>
        <c:crossAx val="59409536"/>
        <c:crosses val="autoZero"/>
        <c:auto val="1"/>
        <c:lblAlgn val="ctr"/>
        <c:lblOffset val="100"/>
      </c:catAx>
      <c:valAx>
        <c:axId val="59409536"/>
        <c:scaling>
          <c:orientation val="minMax"/>
        </c:scaling>
        <c:axPos val="b"/>
        <c:majorGridlines/>
        <c:numFmt formatCode="General" sourceLinked="1"/>
        <c:tickLblPos val="nextTo"/>
        <c:crossAx val="65293696"/>
        <c:crosses val="autoZero"/>
        <c:crossBetween val="between"/>
      </c:valAx>
    </c:plotArea>
    <c:legend>
      <c:legendPos val="r"/>
    </c:legend>
    <c:plotVisOnly val="1"/>
    <c:dispBlanksAs val="gap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C28B4-CB22-4AB0-8190-80D1476BB702}" type="datetimeFigureOut">
              <a:rPr lang="pl-PL" smtClean="0"/>
              <a:pPr/>
              <a:t>2013-08-29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113D0-38D0-4E90-9BCB-0CB14BBA13B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952005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1</a:t>
            </a:fld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10</a:t>
            </a:fld>
            <a:endParaRPr lang="pl-PL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11</a:t>
            </a:fld>
            <a:endParaRPr lang="pl-PL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12</a:t>
            </a:fld>
            <a:endParaRPr lang="pl-PL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13</a:t>
            </a:fld>
            <a:endParaRPr lang="pl-PL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14</a:t>
            </a:fld>
            <a:endParaRPr lang="pl-PL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15</a:t>
            </a:fld>
            <a:endParaRPr lang="pl-PL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16</a:t>
            </a:fld>
            <a:endParaRPr lang="pl-PL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17</a:t>
            </a:fld>
            <a:endParaRPr lang="pl-PL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18</a:t>
            </a:fld>
            <a:endParaRPr lang="pl-PL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19</a:t>
            </a:fld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2</a:t>
            </a:fld>
            <a:endParaRPr lang="pl-PL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20</a:t>
            </a:fld>
            <a:endParaRPr lang="pl-PL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21</a:t>
            </a:fld>
            <a:endParaRPr lang="pl-PL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22</a:t>
            </a:fld>
            <a:endParaRPr lang="pl-PL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23</a:t>
            </a:fld>
            <a:endParaRPr lang="pl-PL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24</a:t>
            </a:fld>
            <a:endParaRPr lang="pl-PL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25</a:t>
            </a:fld>
            <a:endParaRPr lang="pl-PL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26</a:t>
            </a:fld>
            <a:endParaRPr lang="pl-PL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27</a:t>
            </a:fld>
            <a:endParaRPr lang="pl-PL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28</a:t>
            </a:fld>
            <a:endParaRPr lang="pl-PL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29</a:t>
            </a:fld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3</a:t>
            </a:fld>
            <a:endParaRPr lang="pl-PL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30</a:t>
            </a:fld>
            <a:endParaRPr lang="pl-PL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31</a:t>
            </a:fld>
            <a:endParaRPr lang="pl-PL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32</a:t>
            </a:fld>
            <a:endParaRPr lang="pl-PL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33</a:t>
            </a:fld>
            <a:endParaRPr lang="pl-PL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34</a:t>
            </a:fld>
            <a:endParaRPr lang="pl-PL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35</a:t>
            </a:fld>
            <a:endParaRPr lang="pl-PL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36</a:t>
            </a:fld>
            <a:endParaRPr lang="pl-PL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37</a:t>
            </a:fld>
            <a:endParaRPr lang="pl-PL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38</a:t>
            </a:fld>
            <a:endParaRPr lang="pl-PL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39</a:t>
            </a:fld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4</a:t>
            </a:fld>
            <a:endParaRPr lang="pl-PL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40</a:t>
            </a:fld>
            <a:endParaRPr lang="pl-PL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41</a:t>
            </a:fld>
            <a:endParaRPr lang="pl-P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42</a:t>
            </a:fld>
            <a:endParaRPr lang="pl-P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43</a:t>
            </a:fld>
            <a:endParaRPr lang="pl-P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44</a:t>
            </a:fld>
            <a:endParaRPr lang="pl-P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45</a:t>
            </a:fld>
            <a:endParaRPr lang="pl-P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46</a:t>
            </a:fld>
            <a:endParaRPr lang="pl-PL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47</a:t>
            </a:fld>
            <a:endParaRPr lang="pl-PL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48</a:t>
            </a:fld>
            <a:endParaRPr lang="pl-PL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49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5</a:t>
            </a:fld>
            <a:endParaRPr lang="pl-PL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50</a:t>
            </a:fld>
            <a:endParaRPr lang="pl-PL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51</a:t>
            </a:fld>
            <a:endParaRPr lang="pl-PL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52</a:t>
            </a:fld>
            <a:endParaRPr lang="pl-PL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53</a:t>
            </a:fld>
            <a:endParaRPr lang="pl-PL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54</a:t>
            </a:fld>
            <a:endParaRPr lang="pl-PL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55</a:t>
            </a:fld>
            <a:endParaRPr lang="pl-PL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56</a:t>
            </a:fld>
            <a:endParaRPr lang="pl-PL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57</a:t>
            </a:fld>
            <a:endParaRPr lang="pl-PL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58</a:t>
            </a:fld>
            <a:endParaRPr lang="pl-PL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59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6</a:t>
            </a:fld>
            <a:endParaRPr lang="pl-PL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60</a:t>
            </a:fld>
            <a:endParaRPr lang="pl-PL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61</a:t>
            </a:fld>
            <a:endParaRPr lang="pl-PL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62</a:t>
            </a:fld>
            <a:endParaRPr lang="pl-PL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63</a:t>
            </a:fld>
            <a:endParaRPr lang="pl-PL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64</a:t>
            </a:fld>
            <a:endParaRPr lang="pl-PL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65</a:t>
            </a:fld>
            <a:endParaRPr lang="pl-PL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66</a:t>
            </a:fld>
            <a:endParaRPr lang="pl-PL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67</a:t>
            </a:fld>
            <a:endParaRPr lang="pl-PL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68</a:t>
            </a:fld>
            <a:endParaRPr lang="pl-PL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69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7</a:t>
            </a:fld>
            <a:endParaRPr lang="pl-PL" dirty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70</a:t>
            </a:fld>
            <a:endParaRPr lang="pl-PL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71</a:t>
            </a:fld>
            <a:endParaRPr lang="pl-PL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72</a:t>
            </a:fld>
            <a:endParaRPr lang="pl-PL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73</a:t>
            </a:fld>
            <a:endParaRPr lang="pl-PL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74</a:t>
            </a:fld>
            <a:endParaRPr lang="pl-PL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75</a:t>
            </a:fld>
            <a:endParaRPr lang="pl-PL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76</a:t>
            </a:fld>
            <a:endParaRPr lang="pl-PL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77</a:t>
            </a:fld>
            <a:endParaRPr lang="pl-PL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78</a:t>
            </a:fld>
            <a:endParaRPr lang="pl-PL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79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8</a:t>
            </a:fld>
            <a:endParaRPr lang="pl-PL" dirty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80</a:t>
            </a:fld>
            <a:endParaRPr lang="pl-PL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81</a:t>
            </a:fld>
            <a:endParaRPr lang="pl-PL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82</a:t>
            </a:fld>
            <a:endParaRPr lang="pl-PL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83</a:t>
            </a:fld>
            <a:endParaRPr lang="pl-PL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84</a:t>
            </a:fld>
            <a:endParaRPr lang="pl-PL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85</a:t>
            </a:fld>
            <a:endParaRPr lang="pl-PL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86</a:t>
            </a:fld>
            <a:endParaRPr lang="pl-PL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87</a:t>
            </a:fld>
            <a:endParaRPr lang="pl-PL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88</a:t>
            </a:fld>
            <a:endParaRPr lang="pl-PL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113D0-38D0-4E90-9BCB-0CB14BBA13B9}" type="slidenum">
              <a:rPr lang="pl-PL" smtClean="0"/>
              <a:pPr/>
              <a:t>9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8/29/2013</a:t>
            </a:fld>
            <a:endParaRPr lang="en-US" dirty="0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8/29/2013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8/29/2013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8/29/2013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8/29/2013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8/29/2013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8/29/2013</a:t>
            </a:fld>
            <a:endParaRPr lang="en-US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8/29/2013</a:t>
            </a:fld>
            <a:endParaRPr lang="en-US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8/29/2013</a:t>
            </a:fld>
            <a:endParaRPr lang="en-US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8/29/2013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8/29/2013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8/29/2013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093438"/>
          </a:xfrm>
        </p:spPr>
        <p:txBody>
          <a:bodyPr anchor="ctr">
            <a:normAutofit/>
          </a:bodyPr>
          <a:lstStyle/>
          <a:p>
            <a:pPr algn="ctr"/>
            <a:r>
              <a:rPr lang="pl-PL" sz="4000" dirty="0">
                <a:solidFill>
                  <a:schemeClr val="tx1">
                    <a:alpha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Sprawozdanie z nadzoru pedagogicznego oraz pracy Kuratorium Oświaty w Opolu </a:t>
            </a:r>
            <a:br>
              <a:rPr lang="pl-PL" sz="4000" dirty="0">
                <a:solidFill>
                  <a:schemeClr val="tx1">
                    <a:alpha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</a:br>
            <a:r>
              <a:rPr lang="pl-PL" sz="4000" dirty="0">
                <a:solidFill>
                  <a:schemeClr val="tx1">
                    <a:alpha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za </a:t>
            </a:r>
            <a:r>
              <a:rPr lang="pl-PL" sz="4000" dirty="0" smtClean="0">
                <a:solidFill>
                  <a:schemeClr val="tx1">
                    <a:alpha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okres</a:t>
            </a:r>
            <a:br>
              <a:rPr lang="pl-PL" sz="4000" dirty="0" smtClean="0">
                <a:solidFill>
                  <a:schemeClr val="tx1">
                    <a:alpha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</a:br>
            <a:r>
              <a:rPr lang="pl-PL" sz="4000" dirty="0" smtClean="0">
                <a:solidFill>
                  <a:schemeClr val="tx1">
                    <a:alpha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styczeń </a:t>
            </a:r>
            <a:r>
              <a:rPr lang="pl-PL" sz="4000" dirty="0">
                <a:solidFill>
                  <a:schemeClr val="tx1">
                    <a:alpha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- czerwiec </a:t>
            </a:r>
            <a:r>
              <a:rPr lang="pl-PL" sz="4000" dirty="0" smtClean="0">
                <a:solidFill>
                  <a:schemeClr val="tx1">
                    <a:alpha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2013r.</a:t>
            </a:r>
            <a:endParaRPr lang="pl-PL" sz="4000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5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08862"/>
          </a:xfrm>
        </p:spPr>
        <p:txBody>
          <a:bodyPr>
            <a:norm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Podstawowe kierunki polityki oświatowej państwa             w roku szkolnym 2013/2014</a:t>
            </a:r>
            <a:endParaRPr lang="pl-PL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484784"/>
            <a:ext cx="7406640" cy="4896544"/>
          </a:xfrm>
        </p:spPr>
        <p:txBody>
          <a:bodyPr>
            <a:noAutofit/>
          </a:bodyPr>
          <a:lstStyle/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w placówkach oświatowo-wychowawczych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zakresie wymagań:</a:t>
            </a: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-,,Placówka realizuje koncepcję pracy ukierunkowaną na rozwój</a:t>
            </a: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wychowanków i umożliwiającą organizację pracy w sposób</a:t>
            </a: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sprzyjający osiąganiu celów”;</a:t>
            </a: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,,Respektowane są normy społeczne”;</a:t>
            </a: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d) w placówkach doskonalenia nauczycieli, poradniach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psychologiczno-pedagogicznych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bibliotekach pedagogicznych -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w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zakresie wymagań:</a:t>
            </a:r>
          </a:p>
          <a:p>
            <a:pPr marL="370332" indent="-342900"/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,,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Promowana jest wartość edukacji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”;</a:t>
            </a:r>
          </a:p>
          <a:p>
            <a:pPr marL="370332" indent="-342900"/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,,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Wykorzystywane są zasoby placówki i środowiska lokalnego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rzecz wzajemnego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rozwoju”;</a:t>
            </a:r>
          </a:p>
          <a:p>
            <a:pPr marL="370332" indent="-342900"/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Placówka w planowaniu pracy uwzględnia wnioski z analizy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badań zewnętrznych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wewnętrznych”;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331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08862"/>
          </a:xfrm>
        </p:spPr>
        <p:txBody>
          <a:bodyPr>
            <a:norm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Podstawowe kierunki polityki oświatowej państwa             w roku szkolnym 2013/2014</a:t>
            </a:r>
            <a:endParaRPr lang="pl-PL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484784"/>
            <a:ext cx="7406640" cy="4896544"/>
          </a:xfrm>
        </p:spPr>
        <p:txBody>
          <a:bodyPr>
            <a:noAutofit/>
          </a:bodyPr>
          <a:lstStyle/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e) w specjalnych ośrodkach wychowawczych oraz placówkach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zapewniających opiekę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wychowanie uczniom w okresie pobierania nauki poza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miejscem stałego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zamieszkania - w zakresie wymagań:</a:t>
            </a: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,,Planuje i organizuje się pracę w sposób sprzyjający osiąganiu celów</a:t>
            </a: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placówki”;</a:t>
            </a: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„Respektowane są normy społeczne”;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7957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08862"/>
          </a:xfrm>
        </p:spPr>
        <p:txBody>
          <a:bodyPr>
            <a:norm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Podstawowe kierunki polityki oświatowej państwa             w roku szkolnym 2013/2014</a:t>
            </a:r>
            <a:endParaRPr lang="pl-PL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484784"/>
            <a:ext cx="7406640" cy="4896544"/>
          </a:xfrm>
        </p:spPr>
        <p:txBody>
          <a:bodyPr>
            <a:noAutofit/>
          </a:bodyPr>
          <a:lstStyle/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f) w młodzieżowych ośrodkach wychowawczych, młodzieżowych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ośrodkach socjoterapii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specjalnych ośrodkach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szkolno-wychowawczych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ośrodkach umożliwiających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dzieciom i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młodzieży             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upośledzeniem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umysłowym w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stopniu głębokim, a także dzieciom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i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młodzieży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upośledzeniem umysłowym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niepełnosprawnościami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sprzężonymi realizację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odpowiednio obowiązku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rocznego przygotowania przedszkolnego, obowiązku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szkolnego i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obowiązku nauki - w zakresie wymagań:</a:t>
            </a: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„Podejmowane w placówce działania są zorganizowane w sposób</a:t>
            </a: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sprzyjający osiąganiu celów placówki”;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-,,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Wychowankowie nabywają wiadomości i </a:t>
            </a:r>
            <a:r>
              <a:rPr lang="pl-PL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umiejętności </a:t>
            </a:r>
            <a:r>
              <a:rPr lang="pl-PL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określonych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podstawie programowej”;</a:t>
            </a: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„Respektowane są normy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społeczne.</a:t>
            </a: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7240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08862"/>
          </a:xfrm>
        </p:spPr>
        <p:txBody>
          <a:bodyPr>
            <a:norm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Podstawowe kierunki polityki oświatowej państwa             w roku szkolnym 2013/2014</a:t>
            </a:r>
            <a:endParaRPr lang="pl-PL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484784"/>
            <a:ext cx="7406640" cy="4896544"/>
          </a:xfrm>
        </p:spPr>
        <p:txBody>
          <a:bodyPr>
            <a:noAutofit/>
          </a:bodyPr>
          <a:lstStyle/>
          <a:p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Ewaluacje problemowe w zakresie wybranym przez kuratora oświaty 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podstawie </a:t>
            </a: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wniosków z nadzoru pedagogicznego (30 % wszystkich 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ewaluacji     w </a:t>
            </a: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roku 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szkolnym).</a:t>
            </a:r>
          </a:p>
          <a:p>
            <a:pPr>
              <a:buFont typeface="Arial" pitchFamily="34" charset="0"/>
              <a:buChar char="•"/>
            </a:pP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 szkołach podstawowych, gimnazjach, szkołach </a:t>
            </a:r>
            <a:r>
              <a:rPr lang="pl-PL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ponadgimnazjalnych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placówkach kształcenia ustawicznego oraz ośrodkach kształcenia                           i doskonalenia zawodowego: </a:t>
            </a:r>
          </a:p>
          <a:p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szkoła lub placówka wspomaga rozwój uczniów uwzględniając ich indywidualną sytuację,</a:t>
            </a:r>
          </a:p>
          <a:p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szkoła lub placówka organizując procesy edukacyjne uwzględnia wnioski           z analizy wyników sprawdzianu, egzaminu gimnazjalnego, egzaminu maturalnego i egzaminu potwierdzającego kwalifikacje w zawodzie oraz innych badań zewnętrznych i wewnętrznych.</a:t>
            </a:r>
          </a:p>
          <a:p>
            <a:pPr>
              <a:buFont typeface="Arial" pitchFamily="34" charset="0"/>
              <a:buChar char="•"/>
            </a:pP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 przedszkolach:</a:t>
            </a:r>
          </a:p>
          <a:p>
            <a:pPr>
              <a:buFontTx/>
              <a:buChar char="-"/>
            </a:pP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przedszkole wspomaga rozwój dzieci z uwzględnieniem ich indywidualnej sytuacji,</a:t>
            </a:r>
          </a:p>
          <a:p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przedszkole w planowaniu pracy uwzględnia wnioski z analizy badań zewnętrznych i wewnętrznych.</a:t>
            </a:r>
          </a:p>
          <a:p>
            <a:endParaRPr lang="pl-PL" sz="1600" dirty="0" smtClean="0"/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768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08862"/>
          </a:xfrm>
        </p:spPr>
        <p:txBody>
          <a:bodyPr>
            <a:norm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Podstawowe kierunki polityki oświatowej państwa             w roku szkolnym 2013/2014</a:t>
            </a:r>
            <a:endParaRPr lang="pl-PL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484784"/>
            <a:ext cx="7406640" cy="4896544"/>
          </a:xfrm>
        </p:spPr>
        <p:txBody>
          <a:bodyPr>
            <a:noAutofit/>
          </a:bodyPr>
          <a:lstStyle/>
          <a:p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W roku szkolnym 2013/2014 monitorowane będą:</a:t>
            </a: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Proces wdrażania podstawy programowej kształcenia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ogólnego              i w zawodach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Wspieranie szkół przez poradnie psychologiczno-pedagogiczne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i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placówki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doskonalenia nauczycieli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realizacji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kształcenia uczniów</a:t>
            </a: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niepełnosprawnych w szkołach ogólnodostępnych.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5312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08862"/>
          </a:xfrm>
        </p:spPr>
        <p:txBody>
          <a:bodyPr>
            <a:normAutofit/>
          </a:bodyPr>
          <a:lstStyle/>
          <a:p>
            <a:pPr algn="ctr"/>
            <a:endParaRPr lang="pl-PL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484784"/>
            <a:ext cx="7406640" cy="4896544"/>
          </a:xfrm>
        </p:spPr>
        <p:txBody>
          <a:bodyPr>
            <a:noAutofit/>
          </a:bodyPr>
          <a:lstStyle/>
          <a:p>
            <a:pPr algn="ctr"/>
            <a:endParaRPr lang="pl-PL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l-PL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Wyniki i wnioski z nadzoru pedagogicznego prowadzonego przez Opolskiego Kuratora Oświaty w szkołach i placówkach woj. opolskiego w roku szkolnym 2012/2013</a:t>
            </a:r>
          </a:p>
          <a:p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5312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76814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przeprowadzone </a:t>
            </a:r>
            <a:r>
              <a:rPr lang="pl-PL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 roku szkolnym 2012/13 </a:t>
            </a: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04921285"/>
              </p:ext>
            </p:extLst>
          </p:nvPr>
        </p:nvGraphicFramePr>
        <p:xfrm>
          <a:off x="1403648" y="980728"/>
          <a:ext cx="7416824" cy="489516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04056"/>
                <a:gridCol w="2664296"/>
                <a:gridCol w="1440160"/>
                <a:gridCol w="1728192"/>
                <a:gridCol w="1080120"/>
              </a:tblGrid>
              <a:tr h="3128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Lp.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Typ szkoły/placówki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Liczba ewaluacji: 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286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całościowe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problemowe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łącznie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581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1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Przedszkola i inne formy wychowania przedszkolnego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8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12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20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417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2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Szkoły podstawowe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4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25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29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87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3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Gimnazja 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4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22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26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446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4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Licea ogólnokształcące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6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10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16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87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5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Technika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7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9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476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6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Zasadnicze szkoły zawodowe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800" dirty="0">
                        <a:effectLst/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581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10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Poradnie psychologiczno-pedagogiczne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800" dirty="0">
                        <a:effectLst/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3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3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417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 </a:t>
                      </a:r>
                      <a:endParaRPr lang="pl-PL" sz="18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Suma</a:t>
                      </a:r>
                      <a:endParaRPr lang="pl-PL" sz="1800" b="1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31</a:t>
                      </a:r>
                      <a:endParaRPr lang="pl-PL" sz="1800" b="1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74</a:t>
                      </a:r>
                      <a:endParaRPr lang="pl-PL" sz="1800" b="1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105</a:t>
                      </a:r>
                      <a:endParaRPr lang="pl-PL" sz="1800" b="1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4335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Przedszkola i inne formy wychowania przedszkolnego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8752946"/>
              </p:ext>
            </p:extLst>
          </p:nvPr>
        </p:nvGraphicFramePr>
        <p:xfrm>
          <a:off x="1259632" y="1507649"/>
          <a:ext cx="7674818" cy="502346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1080120"/>
                <a:gridCol w="4104456"/>
                <a:gridCol w="2058193"/>
              </a:tblGrid>
              <a:tr h="2746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4756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4395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Efekty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 Przedszkola dokonują diagnozy potrzeb </a:t>
                      </a:r>
                      <a:r>
                        <a:rPr lang="pl-PL" sz="1600" dirty="0" smtClean="0">
                          <a:effectLst/>
                        </a:rPr>
                        <a:t>                        i </a:t>
                      </a:r>
                      <a:r>
                        <a:rPr lang="pl-PL" sz="1600" dirty="0">
                          <a:effectLst/>
                        </a:rPr>
                        <a:t>możliwości dzieci, na podstawie wyników wdrażają działania, które sprzyjają pogłębianiu </a:t>
                      </a:r>
                      <a:r>
                        <a:rPr lang="pl-PL" sz="1600" dirty="0" smtClean="0">
                          <a:effectLst/>
                        </a:rPr>
                        <a:t>wiedzy, rozwijaniu zainteresowań                             i </a:t>
                      </a:r>
                      <a:r>
                        <a:rPr lang="pl-PL" sz="1600" dirty="0">
                          <a:effectLst/>
                        </a:rPr>
                        <a:t>kształtowaniu pożądanych postaw u dzieci. 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Stosowane w przedszkolach różnorodne formy zajęć, wdrażanie do </a:t>
                      </a:r>
                      <a:r>
                        <a:rPr lang="pl-PL" sz="1600" dirty="0" smtClean="0">
                          <a:effectLst/>
                        </a:rPr>
                        <a:t>samodzielności              </a:t>
                      </a:r>
                      <a:r>
                        <a:rPr lang="pl-PL" sz="1600" dirty="0">
                          <a:effectLst/>
                        </a:rPr>
                        <a:t>i współżycia w grupie, a także rozwijanie aktywności ruchowej i twórczej wpływają na dobre przygotowanie dzieci do podjęcia nauki w szkole.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 Przedszkola dbają o przyjazną atmosferę, realizują programy profilaktyczne </a:t>
                      </a:r>
                      <a:r>
                        <a:rPr lang="pl-PL" sz="1600" dirty="0" smtClean="0">
                          <a:effectLst/>
                        </a:rPr>
                        <a:t>                      i </a:t>
                      </a:r>
                      <a:r>
                        <a:rPr lang="pl-PL" sz="1600" dirty="0">
                          <a:effectLst/>
                        </a:rPr>
                        <a:t>adaptacyjne zapewniając tym samym poczucie bezpieczeństwa </a:t>
                      </a:r>
                      <a:r>
                        <a:rPr lang="pl-PL" sz="1600" dirty="0" smtClean="0">
                          <a:effectLst/>
                        </a:rPr>
                        <a:t>dzieciom i </a:t>
                      </a:r>
                      <a:r>
                        <a:rPr lang="pl-PL" sz="1600" dirty="0">
                          <a:effectLst/>
                        </a:rPr>
                        <a:t>rodzicom.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 Brak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2805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Przedszkola i inne formy wychowania przedszkolnego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85935015"/>
              </p:ext>
            </p:extLst>
          </p:nvPr>
        </p:nvGraphicFramePr>
        <p:xfrm>
          <a:off x="1259631" y="1511650"/>
          <a:ext cx="7674818" cy="508570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1080120"/>
                <a:gridCol w="3744416"/>
                <a:gridCol w="2418233"/>
              </a:tblGrid>
              <a:tr h="2972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5257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4435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</a:t>
                      </a:r>
                      <a:endParaRPr lang="pl-PL" sz="1600" dirty="0">
                        <a:effectLst/>
                        <a:latin typeface="+mj-lt"/>
                        <a:ea typeface="Calibri"/>
                        <a:cs typeface="Lucida Sans Unicod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Procesy</a:t>
                      </a:r>
                      <a:endParaRPr lang="pl-PL" sz="1600" dirty="0">
                        <a:effectLst/>
                        <a:latin typeface="+mj-lt"/>
                        <a:ea typeface="Calibri"/>
                        <a:cs typeface="Lucida Sans Unicod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1.Oferta pracy przedszkoli wzbogacana jest o różnorodne zajęcia dodatkowe, w tym specjalistyczne (głównie logopedyczne).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Nauczyciele wdrażają innowacje pedagogiczne, samodzielnie opracowane programy oraz projekty edukacyjne, które wynikają z potrzeb </a:t>
                      </a:r>
                      <a:r>
                        <a:rPr lang="pl-PL" sz="1600" dirty="0" smtClean="0">
                          <a:effectLst/>
                        </a:rPr>
                        <a:t>rodziców                         i </a:t>
                      </a:r>
                      <a:r>
                        <a:rPr lang="pl-PL" sz="1600" dirty="0">
                          <a:effectLst/>
                        </a:rPr>
                        <a:t>środowiska.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 Nauczyciele współpracują przy planowaniu, organizacji i realizacji procesów wspomagania </a:t>
                      </a:r>
                      <a:r>
                        <a:rPr lang="pl-PL" sz="1600" dirty="0" smtClean="0">
                          <a:effectLst/>
                        </a:rPr>
                        <a:t>rozwoju                   </a:t>
                      </a:r>
                      <a:r>
                        <a:rPr lang="pl-PL" sz="1600" dirty="0">
                          <a:effectLst/>
                        </a:rPr>
                        <a:t>i edukacji dzieci, dostosowują organizację pracy na zajęciach edukacyjnych do rozpoznanych możliwości i potrzeb rozwojowych dzieci.</a:t>
                      </a:r>
                      <a:endParaRPr lang="pl-PL" sz="1600" dirty="0">
                        <a:effectLst/>
                        <a:latin typeface="+mj-lt"/>
                        <a:ea typeface="Calibri"/>
                        <a:cs typeface="Lucida Sans Unicod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W organizacji pracy </a:t>
                      </a:r>
                      <a:r>
                        <a:rPr lang="pl-PL" sz="1600" dirty="0" smtClean="0">
                          <a:effectLst/>
                        </a:rPr>
                        <a:t>       z </a:t>
                      </a:r>
                      <a:r>
                        <a:rPr lang="pl-PL" sz="1600" dirty="0">
                          <a:effectLst/>
                        </a:rPr>
                        <a:t>dziećmi nauczyciele nie zawsze uwzględniają ich indywidualne </a:t>
                      </a:r>
                      <a:r>
                        <a:rPr lang="pl-PL" sz="1600" dirty="0" smtClean="0">
                          <a:effectLst/>
                        </a:rPr>
                        <a:t>możliwości  </a:t>
                      </a:r>
                      <a:r>
                        <a:rPr lang="pl-PL" sz="1600" dirty="0">
                          <a:effectLst/>
                        </a:rPr>
                        <a:t>i potrzeby rozwojowe. </a:t>
                      </a:r>
                    </a:p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2.Większość zajęć dodatkowych jest odpłatna, co ogranicza możliwości </a:t>
                      </a:r>
                      <a:r>
                        <a:rPr lang="pl-PL" sz="1600" dirty="0" smtClean="0">
                          <a:effectLst/>
                        </a:rPr>
                        <a:t>korzystania    </a:t>
                      </a:r>
                      <a:r>
                        <a:rPr lang="pl-PL" sz="1600" dirty="0">
                          <a:effectLst/>
                        </a:rPr>
                        <a:t>z nich. </a:t>
                      </a:r>
                      <a:endParaRPr lang="pl-PL" sz="1600" dirty="0">
                        <a:effectLst/>
                        <a:latin typeface="+mj-lt"/>
                        <a:ea typeface="Calibri"/>
                        <a:cs typeface="Lucida Sans Unicode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7266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Przedszkola i inne formy wychowania przedszkolnego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97840322"/>
              </p:ext>
            </p:extLst>
          </p:nvPr>
        </p:nvGraphicFramePr>
        <p:xfrm>
          <a:off x="1259631" y="1496418"/>
          <a:ext cx="7674818" cy="510093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1296144"/>
                <a:gridCol w="3528392"/>
                <a:gridCol w="2418233"/>
              </a:tblGrid>
              <a:tr h="31514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379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441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Współpraca ze środowiskiem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1.Systematyczna i wielokierunkowa współpraca przedszkola z lokalnym środowiskiem, identyfikowanie jego potrzeb oraz prowadzenie działań </a:t>
                      </a:r>
                      <a:r>
                        <a:rPr lang="pl-PL" sz="1600" dirty="0" smtClean="0">
                          <a:effectLst/>
                        </a:rPr>
                        <a:t>               w </a:t>
                      </a:r>
                      <a:r>
                        <a:rPr lang="pl-PL" sz="1600" dirty="0">
                          <a:effectLst/>
                        </a:rPr>
                        <a:t>celu ich zaspokajania wpływa korzystnie na proces edukacji i jego wizerunek.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2.Przedszkole wspiera rodziców </a:t>
                      </a:r>
                      <a:r>
                        <a:rPr lang="pl-PL" sz="1600" dirty="0" smtClean="0">
                          <a:effectLst/>
                        </a:rPr>
                        <a:t>              w </a:t>
                      </a:r>
                      <a:r>
                        <a:rPr lang="pl-PL" sz="1600" dirty="0">
                          <a:effectLst/>
                        </a:rPr>
                        <a:t>wychowaniu, a także stwarza warunki do uczestnictwa </a:t>
                      </a:r>
                      <a:r>
                        <a:rPr lang="pl-PL" sz="1600" dirty="0" smtClean="0">
                          <a:effectLst/>
                        </a:rPr>
                        <a:t>                               w </a:t>
                      </a:r>
                      <a:r>
                        <a:rPr lang="pl-PL" sz="1600" dirty="0">
                          <a:effectLst/>
                        </a:rPr>
                        <a:t>organizowanych działaniach edukacyjnych. 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 Rodzice chętnie angażują się </a:t>
                      </a:r>
                      <a:r>
                        <a:rPr lang="pl-PL" sz="1600" dirty="0" smtClean="0">
                          <a:effectLst/>
                        </a:rPr>
                        <a:t>                 w </a:t>
                      </a:r>
                      <a:r>
                        <a:rPr lang="pl-PL" sz="1600" dirty="0">
                          <a:effectLst/>
                        </a:rPr>
                        <a:t>życie przedszkola, wspierają organizację imprez i uroczystości.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Rodzice w niewielkim zakresie mają wpływ na podejmowane decyzje dotyczące organizacji </a:t>
                      </a:r>
                      <a:r>
                        <a:rPr lang="pl-PL" sz="1600" dirty="0" smtClean="0">
                          <a:effectLst/>
                        </a:rPr>
                        <a:t>procesu</a:t>
                      </a:r>
                      <a:r>
                        <a:rPr lang="pl-PL" sz="1600" baseline="0" dirty="0" smtClean="0">
                          <a:effectLst/>
                        </a:rPr>
                        <a:t> </a:t>
                      </a:r>
                      <a:r>
                        <a:rPr lang="pl-PL" sz="1600" dirty="0" smtClean="0">
                          <a:effectLst/>
                        </a:rPr>
                        <a:t>dydaktycznego</a:t>
                      </a:r>
                      <a:r>
                        <a:rPr lang="pl-PL" sz="1600" dirty="0">
                          <a:effectLst/>
                        </a:rPr>
                        <a:t>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7788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76814"/>
          </a:xfrm>
        </p:spPr>
        <p:txBody>
          <a:bodyPr>
            <a:normAutofit/>
          </a:bodyPr>
          <a:lstStyle/>
          <a:p>
            <a:pPr algn="ctr"/>
            <a:r>
              <a:rPr lang="pl-PL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Program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124744"/>
            <a:ext cx="7406640" cy="475252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70332" indent="-342900">
              <a:buFont typeface="Wingdings" pitchFamily="2" charset="2"/>
              <a:buChar char="§"/>
            </a:pP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Otwarcie spotkania</a:t>
            </a:r>
          </a:p>
          <a:p>
            <a:pPr marL="370332" indent="-342900">
              <a:buFont typeface="Wingdings" pitchFamily="2" charset="2"/>
              <a:buChar char="§"/>
            </a:pP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Podstawowe kierunki polityki oświatowej państwa                           w roku szkolnym 2013/2014</a:t>
            </a:r>
          </a:p>
          <a:p>
            <a:pPr marL="370332" indent="-342900">
              <a:buFont typeface="Wingdings" pitchFamily="2" charset="2"/>
              <a:buChar char="§"/>
            </a:pP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Wyniki i wnioski z nadzoru pedagogicznego prowadzonego przez Opolskiego Kuratora Oświaty w szkołach                            i placówkach woj. opolskiego w roku szkolnym 2012/2013</a:t>
            </a:r>
          </a:p>
          <a:p>
            <a:pPr marL="370332" indent="-342900">
              <a:buFont typeface="Wingdings" pitchFamily="2" charset="2"/>
              <a:buChar char="§"/>
            </a:pP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Komunikaty i sprawy różne</a:t>
            </a:r>
          </a:p>
          <a:p>
            <a:pPr marL="370332" indent="-342900">
              <a:buFont typeface="Wingdings" pitchFamily="2" charset="2"/>
              <a:buChar char="§"/>
            </a:pP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Zamknięcie spotkania</a:t>
            </a:r>
          </a:p>
          <a:p>
            <a:endParaRPr lang="pl-PL" dirty="0"/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9622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Przedszkola i inne formy wychowania przedszkolnego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5950666"/>
              </p:ext>
            </p:extLst>
          </p:nvPr>
        </p:nvGraphicFramePr>
        <p:xfrm>
          <a:off x="1259631" y="1496418"/>
          <a:ext cx="7674818" cy="510093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1152128"/>
                <a:gridCol w="3672408"/>
                <a:gridCol w="2418233"/>
              </a:tblGrid>
              <a:tr h="3595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264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4314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4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Zarządzanie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Wdrażane wnioski i działania wynikające z prowadzonego nadzoru pedagogicznego przyczyniają się do jakościowego rozwoju placówki. 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Warunki lokalowe i wyposażenie przedszkoli zaspokajają potrzeby rozwojowe dzieci i umożliwiają realizację podstawy programowej. 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 Nauczyciele angażują się w prowadzenie ewaluacji wewnętrznej, wspólnie rozwiązują problemy istotne dla funkcjonowania przedszkola. 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1.Nie wszystkie przedszkola wykorzystują wnioski z wewnętrznego nadzoru pedagogicznego do planowania </a:t>
                      </a:r>
                      <a:r>
                        <a:rPr lang="pl-PL" sz="1600" dirty="0" smtClean="0">
                          <a:effectLst/>
                        </a:rPr>
                        <a:t>pracy                    </a:t>
                      </a:r>
                      <a:r>
                        <a:rPr lang="pl-PL" sz="1600" dirty="0">
                          <a:effectLst/>
                        </a:rPr>
                        <a:t>i wdrażania działań.</a:t>
                      </a:r>
                    </a:p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Przedszkola nie organizują doskonalenia kadry pedagogicznej </a:t>
                      </a:r>
                      <a:r>
                        <a:rPr lang="pl-PL" sz="1600" dirty="0" smtClean="0">
                          <a:effectLst/>
                        </a:rPr>
                        <a:t>                w </a:t>
                      </a:r>
                      <a:r>
                        <a:rPr lang="pl-PL" sz="1600" dirty="0">
                          <a:effectLst/>
                        </a:rPr>
                        <a:t>zakresie metod i form współpracy zespołowej.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59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Szkoły podstawowe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36688477"/>
              </p:ext>
            </p:extLst>
          </p:nvPr>
        </p:nvGraphicFramePr>
        <p:xfrm>
          <a:off x="1259631" y="1267856"/>
          <a:ext cx="7674818" cy="567581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864096"/>
                <a:gridCol w="3672408"/>
                <a:gridCol w="2706265"/>
              </a:tblGrid>
              <a:tr h="3595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264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431486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l-PL" sz="1550" dirty="0">
                          <a:effectLst/>
                        </a:rPr>
                        <a:t>Efekty</a:t>
                      </a:r>
                      <a:endParaRPr lang="pl-PL" sz="15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50" dirty="0">
                          <a:effectLst/>
                        </a:rPr>
                        <a:t>1. W szkołach dokonuje się analizy wyników sprawdzianu zewnętrznego oraz osiągnięć uczniów, na podstawie których </a:t>
                      </a:r>
                      <a:r>
                        <a:rPr lang="pl-PL" sz="1550" dirty="0" smtClean="0">
                          <a:effectLst/>
                        </a:rPr>
                        <a:t>formułuje   i </a:t>
                      </a:r>
                      <a:r>
                        <a:rPr lang="pl-PL" sz="1550" dirty="0">
                          <a:effectLst/>
                        </a:rPr>
                        <a:t>wdraża się wnioski. 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50" dirty="0">
                          <a:effectLst/>
                        </a:rPr>
                        <a:t>2. Uczniowie angażują się w działania podejmowane przez szkołę dotyczące zajęć lekcyjnych, pozalekcyjnych oraz inne przedsięwzięcia zwłaszcza </a:t>
                      </a:r>
                      <a:r>
                        <a:rPr lang="pl-PL" sz="1550" dirty="0" smtClean="0">
                          <a:effectLst/>
                        </a:rPr>
                        <a:t>                      o </a:t>
                      </a:r>
                      <a:r>
                        <a:rPr lang="pl-PL" sz="1550" dirty="0">
                          <a:effectLst/>
                        </a:rPr>
                        <a:t>charakterze społecznym jak również inicjują działania na rzecz rozwoju własnego i szkoły. 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50" dirty="0">
                          <a:effectLst/>
                        </a:rPr>
                        <a:t>3. Pracownicy szkoły podejmują wiele działań </a:t>
                      </a:r>
                      <a:r>
                        <a:rPr lang="pl-PL" sz="1550" dirty="0" smtClean="0">
                          <a:effectLst/>
                        </a:rPr>
                        <a:t>wychowawczych</a:t>
                      </a:r>
                      <a:r>
                        <a:rPr lang="pl-PL" sz="1550" baseline="0" dirty="0" smtClean="0">
                          <a:effectLst/>
                        </a:rPr>
                        <a:t> </a:t>
                      </a:r>
                      <a:r>
                        <a:rPr lang="pl-PL" sz="1550" dirty="0" smtClean="0">
                          <a:effectLst/>
                        </a:rPr>
                        <a:t>oraz </a:t>
                      </a:r>
                      <a:r>
                        <a:rPr lang="pl-PL" sz="1550" dirty="0">
                          <a:effectLst/>
                        </a:rPr>
                        <a:t>z zakresu profilaktyki wpływających na kształtowanie właściwych postaw dzieci i ich poczucie bezpieczeństwa oraz respektowanie obowiązujących w szkole zasad i norm społecznych.</a:t>
                      </a:r>
                      <a:endParaRPr lang="pl-PL" sz="15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50" dirty="0">
                          <a:effectLst/>
                        </a:rPr>
                        <a:t>1. Wdrażane wnioski wynikające z analizy sprawdzianów zewnętrznych oraz osiągnięć uczniów nie we wszystkich szkołach i nie</a:t>
                      </a:r>
                      <a:r>
                        <a:rPr lang="pl-PL" sz="1550">
                          <a:effectLst/>
                        </a:rPr>
                        <a:t> </a:t>
                      </a:r>
                      <a:r>
                        <a:rPr lang="pl-PL" sz="1550" smtClean="0">
                          <a:effectLst/>
                        </a:rPr>
                        <a:t>w</a:t>
                      </a:r>
                      <a:r>
                        <a:rPr lang="pl-PL" sz="1550" baseline="0" smtClean="0">
                          <a:effectLst/>
                        </a:rPr>
                        <a:t> </a:t>
                      </a:r>
                      <a:r>
                        <a:rPr lang="pl-PL" sz="1550" smtClean="0">
                          <a:effectLst/>
                        </a:rPr>
                        <a:t>pełni </a:t>
                      </a:r>
                      <a:r>
                        <a:rPr lang="pl-PL" sz="1550" dirty="0">
                          <a:effectLst/>
                        </a:rPr>
                        <a:t>przyczyniają się do wzrostu efektów kształcenia. </a:t>
                      </a:r>
                    </a:p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50" dirty="0">
                          <a:effectLst/>
                        </a:rPr>
                        <a:t>2. Podczas prowadzonych analiz wyników sprawdzianów zewnętrznych i osiągnięć uczniów nie wszystkie szkoły stosują metody jakościowe. </a:t>
                      </a:r>
                    </a:p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50" dirty="0">
                          <a:effectLst/>
                        </a:rPr>
                        <a:t>3. Uczniowie w mniejszym stopniu angażują się </a:t>
                      </a:r>
                      <a:r>
                        <a:rPr lang="pl-PL" sz="1550" dirty="0" smtClean="0">
                          <a:effectLst/>
                        </a:rPr>
                        <a:t>                        w </a:t>
                      </a:r>
                      <a:r>
                        <a:rPr lang="pl-PL" sz="1550" dirty="0">
                          <a:effectLst/>
                        </a:rPr>
                        <a:t>działania edukacyjne podejmowane przez szkołę.</a:t>
                      </a:r>
                      <a:endParaRPr lang="pl-PL" sz="15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4336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Szkoły podstawowe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14978038"/>
              </p:ext>
            </p:extLst>
          </p:nvPr>
        </p:nvGraphicFramePr>
        <p:xfrm>
          <a:off x="1259631" y="1267856"/>
          <a:ext cx="7674818" cy="510093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864096"/>
                <a:gridCol w="3240360"/>
                <a:gridCol w="3138313"/>
              </a:tblGrid>
              <a:tr h="3595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264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431486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Procesy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Szkoły pracują zgodnie </a:t>
                      </a:r>
                      <a:r>
                        <a:rPr lang="pl-PL" sz="1600" dirty="0" smtClean="0">
                          <a:effectLst/>
                        </a:rPr>
                        <a:t>                          z </a:t>
                      </a:r>
                      <a:r>
                        <a:rPr lang="pl-PL" sz="1600" dirty="0">
                          <a:effectLst/>
                        </a:rPr>
                        <a:t>przyjętymi przez Rady Pedagogiczne koncepcjami pracy akceptowanymi przez społeczność szkolną.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Oferta edukacyjna jest zgodna </a:t>
                      </a:r>
                      <a:r>
                        <a:rPr lang="pl-PL" sz="1600" dirty="0" smtClean="0">
                          <a:effectLst/>
                        </a:rPr>
                        <a:t>                z </a:t>
                      </a:r>
                      <a:r>
                        <a:rPr lang="pl-PL" sz="1600" dirty="0">
                          <a:effectLst/>
                        </a:rPr>
                        <a:t>potrzebami uczniów i spójna </a:t>
                      </a:r>
                      <a:r>
                        <a:rPr lang="pl-PL" sz="1600" dirty="0" smtClean="0">
                          <a:effectLst/>
                        </a:rPr>
                        <a:t>                 z </a:t>
                      </a:r>
                      <a:r>
                        <a:rPr lang="pl-PL" sz="1600" dirty="0">
                          <a:effectLst/>
                        </a:rPr>
                        <a:t>podstawą programową.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 Procesy edukacyjne zachodzące </a:t>
                      </a:r>
                      <a:r>
                        <a:rPr lang="pl-PL" sz="1600" dirty="0" smtClean="0">
                          <a:effectLst/>
                        </a:rPr>
                        <a:t>         w </a:t>
                      </a:r>
                      <a:r>
                        <a:rPr lang="pl-PL" sz="1600" dirty="0">
                          <a:effectLst/>
                        </a:rPr>
                        <a:t>szkole są </a:t>
                      </a:r>
                      <a:r>
                        <a:rPr lang="pl-PL" sz="1600" dirty="0" smtClean="0">
                          <a:effectLst/>
                        </a:rPr>
                        <a:t>planowane                         i </a:t>
                      </a:r>
                      <a:r>
                        <a:rPr lang="pl-PL" sz="1600" dirty="0">
                          <a:effectLst/>
                        </a:rPr>
                        <a:t>monitorowane, a ich organizacja </a:t>
                      </a:r>
                      <a:r>
                        <a:rPr lang="pl-PL" sz="1600" dirty="0" smtClean="0">
                          <a:effectLst/>
                        </a:rPr>
                        <a:t>          w </a:t>
                      </a:r>
                      <a:r>
                        <a:rPr lang="pl-PL" sz="1600" dirty="0">
                          <a:effectLst/>
                        </a:rPr>
                        <a:t>większości sprzyja uczeniu się.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Nie we wszystkich szkołach oferta zajęć dodatkowych </a:t>
                      </a:r>
                      <a:r>
                        <a:rPr lang="pl-PL" sz="1600" dirty="0" smtClean="0">
                          <a:effectLst/>
                        </a:rPr>
                        <a:t>                      w </a:t>
                      </a:r>
                      <a:r>
                        <a:rPr lang="pl-PL" sz="1600" dirty="0">
                          <a:effectLst/>
                        </a:rPr>
                        <a:t>pełni odpowiada aspiracjom i zainteresowaniom uczniów. </a:t>
                      </a:r>
                    </a:p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W ocenie niektórych uczniów nie wszystkie zajęcia lekcyjne </a:t>
                      </a:r>
                      <a:r>
                        <a:rPr lang="pl-PL" sz="1600" dirty="0" smtClean="0">
                          <a:effectLst/>
                        </a:rPr>
                        <a:t>                         i </a:t>
                      </a:r>
                      <a:r>
                        <a:rPr lang="pl-PL" sz="1600" dirty="0">
                          <a:effectLst/>
                        </a:rPr>
                        <a:t>pozalekcyjne </a:t>
                      </a:r>
                      <a:r>
                        <a:rPr lang="pl-PL" sz="1600" dirty="0" smtClean="0">
                          <a:effectLst/>
                        </a:rPr>
                        <a:t>oraz</a:t>
                      </a:r>
                      <a:r>
                        <a:rPr lang="pl-PL" sz="1600" dirty="0">
                          <a:effectLst/>
                        </a:rPr>
                        <a:t> metody pracy stasowane przez nauczycieli są dla nich atrakcyjne. Nauczyciele nie zawsze udzielają im informacji zwrotnej o ich postępach w nauce. </a:t>
                      </a:r>
                    </a:p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 Nie wszyscy rodzice w badanych szkołach mają poczucie, że ich dziecko jest traktowane indywidualnie. 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3953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Szkoły podstawowe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12320873"/>
              </p:ext>
            </p:extLst>
          </p:nvPr>
        </p:nvGraphicFramePr>
        <p:xfrm>
          <a:off x="1259631" y="1267856"/>
          <a:ext cx="7674818" cy="510093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1296144"/>
                <a:gridCol w="2808312"/>
                <a:gridCol w="3138313"/>
              </a:tblGrid>
              <a:tr h="3595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264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431486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Współpraca ze środowiskiem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Podejmowana współpraca ze środowiskiem lokalnym przyczynia się do osiągania wzajemnych korzyści. 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Nauczyciele w różnorodny sposób wspierają rodziców w wychowaniu ich dzieci.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 Rodzice uczestniczą w przedsięwzięciach organizowanych przez szkołę, głównie w zakresie działań wychowawczych.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Niektóre szkoły w sposób niesystematyczny i niepełny wykorzystują informacje o losach absolwentów w procesie doskonalenia nauczania </a:t>
                      </a:r>
                      <a:r>
                        <a:rPr lang="pl-PL" sz="1600" dirty="0" smtClean="0">
                          <a:effectLst/>
                        </a:rPr>
                        <a:t>                       i </a:t>
                      </a:r>
                      <a:r>
                        <a:rPr lang="pl-PL" sz="1600" dirty="0">
                          <a:effectLst/>
                        </a:rPr>
                        <a:t>wychowania oraz nie zawsze podejmują z nimi współpracę.</a:t>
                      </a:r>
                    </a:p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Nie we wszystkich szkołach rodzice uczestniczą </a:t>
                      </a:r>
                      <a:r>
                        <a:rPr lang="pl-PL" sz="1600" dirty="0" smtClean="0">
                          <a:effectLst/>
                        </a:rPr>
                        <a:t/>
                      </a:r>
                      <a:br>
                        <a:rPr lang="pl-PL" sz="1600" dirty="0" smtClean="0">
                          <a:effectLst/>
                        </a:rPr>
                      </a:br>
                      <a:r>
                        <a:rPr lang="pl-PL" sz="1600" dirty="0" smtClean="0">
                          <a:effectLst/>
                        </a:rPr>
                        <a:t>w </a:t>
                      </a:r>
                      <a:r>
                        <a:rPr lang="pl-PL" sz="1600" dirty="0">
                          <a:effectLst/>
                        </a:rPr>
                        <a:t>podejmowaniu decyzji dotyczących funkcjonowania, </a:t>
                      </a:r>
                      <a:r>
                        <a:rPr lang="pl-PL" sz="1600" dirty="0" smtClean="0">
                          <a:effectLst/>
                        </a:rPr>
                        <a:t>planowania  i</a:t>
                      </a:r>
                      <a:r>
                        <a:rPr lang="pl-PL" sz="1600" baseline="0" dirty="0" smtClean="0">
                          <a:effectLst/>
                        </a:rPr>
                        <a:t> </a:t>
                      </a:r>
                      <a:r>
                        <a:rPr lang="pl-PL" sz="1600" dirty="0" smtClean="0">
                          <a:effectLst/>
                        </a:rPr>
                        <a:t>organizacji </a:t>
                      </a:r>
                      <a:r>
                        <a:rPr lang="pl-PL" sz="1600" dirty="0">
                          <a:effectLst/>
                        </a:rPr>
                        <a:t>pracy szkoły.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2107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Szkoły podstawowe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13924550"/>
              </p:ext>
            </p:extLst>
          </p:nvPr>
        </p:nvGraphicFramePr>
        <p:xfrm>
          <a:off x="1259631" y="1267856"/>
          <a:ext cx="7674818" cy="510093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1296144"/>
                <a:gridCol w="2808312"/>
                <a:gridCol w="3138313"/>
              </a:tblGrid>
              <a:tr h="3595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264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431486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4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Zarządzanie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Nauczyciele angażują się w pracę powołanych w szkole zespołów i analizują efekty ich pracy oraz wspólnie rozwiązują występujące w szkole problemy.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Szkoły dokonują ewaluacji wewnętrznej.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 Szkoły posiadają bazę lokalową i wyposażenie wystarczające do realizacji podstawy programowej i przyjętych programów nauczania.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Nie we wszystkich szkołach doskonalenie zawodowe nauczycieli obejmowało treści związane z metodami i formami ich współpracy.</a:t>
                      </a:r>
                    </a:p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Nie wszystkie badane szkoły posiadają infrastrukturę sportową tj. </a:t>
                      </a:r>
                      <a:r>
                        <a:rPr lang="pl-PL" sz="1600" dirty="0" smtClean="0">
                          <a:effectLst/>
                        </a:rPr>
                        <a:t>salę gimnastyczną, </a:t>
                      </a:r>
                      <a:r>
                        <a:rPr lang="pl-PL" sz="1600" dirty="0">
                          <a:effectLst/>
                        </a:rPr>
                        <a:t>boisko sportowe.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6922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Gimnazja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9616409"/>
              </p:ext>
            </p:extLst>
          </p:nvPr>
        </p:nvGraphicFramePr>
        <p:xfrm>
          <a:off x="1259631" y="1267856"/>
          <a:ext cx="7674818" cy="555313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1296144"/>
                <a:gridCol w="2808312"/>
                <a:gridCol w="3138313"/>
              </a:tblGrid>
              <a:tr h="3595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264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431486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1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Efekty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Powszechność analizowania wyników egzaminów zewnętrznych oraz monitorowania </a:t>
                      </a:r>
                      <a:r>
                        <a:rPr lang="pl-PL" sz="1600" dirty="0" smtClean="0">
                          <a:effectLst/>
                        </a:rPr>
                        <a:t>                        i </a:t>
                      </a:r>
                      <a:r>
                        <a:rPr lang="pl-PL" sz="1600" dirty="0">
                          <a:effectLst/>
                        </a:rPr>
                        <a:t>analizowania osiągnięć uczniów.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Poczucie bezpieczeństwa uczniów gimnazjów potwierdzone wypowiedziami rodziców </a:t>
                      </a:r>
                      <a:r>
                        <a:rPr lang="pl-PL" sz="1600" dirty="0" smtClean="0">
                          <a:effectLst/>
                        </a:rPr>
                        <a:t>i </a:t>
                      </a:r>
                      <a:r>
                        <a:rPr lang="pl-PL" sz="1600" dirty="0">
                          <a:effectLst/>
                        </a:rPr>
                        <a:t>partnerów szkół.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 Podejmowanie szeregu różnych działań wychowawczych (w tym profilaktycznych) w celu eliminowania zagrożeń </a:t>
                      </a:r>
                      <a:r>
                        <a:rPr lang="pl-PL" sz="1600" dirty="0" smtClean="0">
                          <a:effectLst/>
                        </a:rPr>
                        <a:t>                     i </a:t>
                      </a:r>
                      <a:r>
                        <a:rPr lang="pl-PL" sz="1600" dirty="0">
                          <a:effectLst/>
                        </a:rPr>
                        <a:t>wzmacniania pozytywnych zachowań.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</a:t>
                      </a:r>
                      <a:r>
                        <a:rPr lang="pl-PL" sz="1600" dirty="0" smtClean="0">
                          <a:effectLst/>
                        </a:rPr>
                        <a:t>Brak</a:t>
                      </a:r>
                      <a:r>
                        <a:rPr lang="pl-PL" sz="1600" baseline="0" dirty="0" smtClean="0">
                          <a:effectLst/>
                        </a:rPr>
                        <a:t> wykorzystywania</a:t>
                      </a:r>
                      <a:r>
                        <a:rPr lang="pl-PL" sz="1600" dirty="0" smtClean="0">
                          <a:effectLst/>
                        </a:rPr>
                        <a:t> </a:t>
                      </a:r>
                      <a:r>
                        <a:rPr lang="pl-PL" sz="1600" dirty="0">
                          <a:effectLst/>
                        </a:rPr>
                        <a:t>Kalkulatora EWD Plus do poprawy jakości kształcenia.</a:t>
                      </a:r>
                    </a:p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Nieefektywność wdrażanych wniosków formułowanych na podstawie egzaminów zewnętrznych oraz badania osiągnięć uczniów (wnioskowanie).</a:t>
                      </a:r>
                    </a:p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 Inicjowanie przez uczniów działań na rzecz własnego rozwoju. 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7407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Gimnazja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32183904"/>
              </p:ext>
            </p:extLst>
          </p:nvPr>
        </p:nvGraphicFramePr>
        <p:xfrm>
          <a:off x="1259631" y="1267856"/>
          <a:ext cx="7674818" cy="510093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1296144"/>
                <a:gridCol w="2808312"/>
                <a:gridCol w="3138313"/>
              </a:tblGrid>
              <a:tr h="3595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264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431486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Procesy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Bogata oferta edukacyjna dająca możliwości nabywania nowych kompetencji. 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Podejmowanie różnorodnych działań sprzyjających kształtowaniu pożądanych postaw.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 Współpraca nauczycieli podczas planowania </a:t>
                      </a:r>
                      <a:r>
                        <a:rPr lang="pl-PL" sz="1600" dirty="0" smtClean="0">
                          <a:effectLst/>
                        </a:rPr>
                        <a:t>                      i </a:t>
                      </a:r>
                      <a:r>
                        <a:rPr lang="pl-PL" sz="1600" dirty="0">
                          <a:effectLst/>
                        </a:rPr>
                        <a:t>organizowania procesów edukacyjnych.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Oferta zajęć pozalekcyjnych nie zawsze adekwatna do zainteresowań uczniów.</a:t>
                      </a:r>
                    </a:p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Udział uczniów w planowaniu </a:t>
                      </a:r>
                      <a:r>
                        <a:rPr lang="pl-PL" sz="1600" dirty="0" smtClean="0">
                          <a:effectLst/>
                        </a:rPr>
                        <a:t>           i </a:t>
                      </a:r>
                      <a:r>
                        <a:rPr lang="pl-PL" sz="1600" dirty="0">
                          <a:effectLst/>
                        </a:rPr>
                        <a:t>organizacji procesów edukacyjnych (partycypacja, demokratyzacja procesów) – brak lub niewielki udział.</a:t>
                      </a:r>
                    </a:p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 Monitorowanie procesów edukacyjnych zachodzących </a:t>
                      </a:r>
                      <a:r>
                        <a:rPr lang="pl-PL" sz="1600" dirty="0" smtClean="0">
                          <a:effectLst/>
                        </a:rPr>
                        <a:t>                  w </a:t>
                      </a:r>
                      <a:r>
                        <a:rPr lang="pl-PL" sz="1600" dirty="0">
                          <a:effectLst/>
                        </a:rPr>
                        <a:t>szkole.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6459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Gimnazja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9941323"/>
              </p:ext>
            </p:extLst>
          </p:nvPr>
        </p:nvGraphicFramePr>
        <p:xfrm>
          <a:off x="1259631" y="1267857"/>
          <a:ext cx="7674818" cy="543508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1296144"/>
                <a:gridCol w="2808312"/>
                <a:gridCol w="3138313"/>
              </a:tblGrid>
              <a:tr h="2689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90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207714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Współpraca ze środowiskiem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Szeroka współpraca ze środowiskiem lokalnym przynosząca korzyści każdej ze stron.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Poszerzanie oferty edukacyjnej dzięki współpracy ze środowiskiem lokalnym.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1. </a:t>
                      </a:r>
                      <a:r>
                        <a:rPr lang="pl-PL" sz="1600" dirty="0">
                          <a:effectLst/>
                        </a:rPr>
                        <a:t>Niewykorzystywanie współpracy </a:t>
                      </a:r>
                      <a:r>
                        <a:rPr lang="pl-PL" sz="1600" dirty="0" smtClean="0">
                          <a:effectLst/>
                        </a:rPr>
                        <a:t> z </a:t>
                      </a:r>
                      <a:r>
                        <a:rPr lang="pl-PL" sz="1600" dirty="0">
                          <a:effectLst/>
                        </a:rPr>
                        <a:t>absolwentami </a:t>
                      </a:r>
                      <a:r>
                        <a:rPr lang="pl-PL" sz="1600" dirty="0" smtClean="0">
                          <a:effectLst/>
                        </a:rPr>
                        <a:t> w </a:t>
                      </a:r>
                      <a:r>
                        <a:rPr lang="pl-PL" sz="1600" dirty="0">
                          <a:effectLst/>
                        </a:rPr>
                        <a:t>procesie edukacji.</a:t>
                      </a:r>
                    </a:p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2. </a:t>
                      </a:r>
                      <a:r>
                        <a:rPr lang="pl-PL" sz="1600" dirty="0">
                          <a:effectLst/>
                        </a:rPr>
                        <a:t>Partnerstwo rodziców (szkoły współpracują z rodzicami </a:t>
                      </a:r>
                      <a:r>
                        <a:rPr lang="pl-PL" sz="1600" dirty="0" smtClean="0">
                          <a:effectLst/>
                        </a:rPr>
                        <a:t>                      w </a:t>
                      </a:r>
                      <a:r>
                        <a:rPr lang="pl-PL" sz="1600" dirty="0">
                          <a:effectLst/>
                        </a:rPr>
                        <a:t>zakresie określonym prawem).</a:t>
                      </a:r>
                    </a:p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3. </a:t>
                      </a:r>
                      <a:r>
                        <a:rPr lang="pl-PL" sz="1600" dirty="0">
                          <a:effectLst/>
                        </a:rPr>
                        <a:t>Promowanie wartości edukacji (rozumiane jako promocja szkoły).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228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4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Zarządzanie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 Działanie zespołowe nauczycieli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 Baza lokalowa </a:t>
                      </a:r>
                      <a:r>
                        <a:rPr lang="pl-PL" sz="1600" dirty="0" smtClean="0">
                          <a:effectLst/>
                        </a:rPr>
                        <a:t>                                 i </a:t>
                      </a:r>
                      <a:r>
                        <a:rPr lang="pl-PL" sz="1600" dirty="0">
                          <a:effectLst/>
                        </a:rPr>
                        <a:t>wyposażenie.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 Pozyskiwanie środków finansowych z różnych źródeł na ich polepszanie warunków </a:t>
                      </a:r>
                      <a:r>
                        <a:rPr lang="pl-PL" sz="1600" dirty="0" smtClean="0">
                          <a:effectLst/>
                        </a:rPr>
                        <a:t>lokalowych i </a:t>
                      </a:r>
                      <a:r>
                        <a:rPr lang="pl-PL" sz="1600" dirty="0">
                          <a:effectLst/>
                        </a:rPr>
                        <a:t>wyposażenia.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 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1. </a:t>
                      </a:r>
                      <a:r>
                        <a:rPr lang="pl-PL" sz="1600" dirty="0">
                          <a:effectLst/>
                        </a:rPr>
                        <a:t>Wnioskowanie (formułowanie, adekwatność, mierzalność)</a:t>
                      </a:r>
                    </a:p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2. </a:t>
                      </a:r>
                      <a:r>
                        <a:rPr lang="pl-PL" sz="1600" dirty="0">
                          <a:effectLst/>
                        </a:rPr>
                        <a:t>Stosowanie procedur ewaluacyjnych podczas badania efektów pracy zespołów nauczycielskich.</a:t>
                      </a:r>
                    </a:p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3. </a:t>
                      </a:r>
                      <a:r>
                        <a:rPr lang="pl-PL" sz="1600" dirty="0">
                          <a:effectLst/>
                        </a:rPr>
                        <a:t>Niedostosowanie budynków szkolnych do potrzeb uczniów niepełnosprawnych ruchowo.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7483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Licea ogólnokształcące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8847591"/>
              </p:ext>
            </p:extLst>
          </p:nvPr>
        </p:nvGraphicFramePr>
        <p:xfrm>
          <a:off x="1259631" y="1267857"/>
          <a:ext cx="7674818" cy="536654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1008112"/>
                <a:gridCol w="3096344"/>
                <a:gridCol w="3138313"/>
              </a:tblGrid>
              <a:tr h="2689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90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207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Efekty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Efektywna współpraca </a:t>
                      </a:r>
                      <a:r>
                        <a:rPr lang="pl-PL" sz="1600" dirty="0" smtClean="0">
                          <a:effectLst/>
                        </a:rPr>
                        <a:t>                            z </a:t>
                      </a:r>
                      <a:r>
                        <a:rPr lang="pl-PL" sz="1600" dirty="0">
                          <a:effectLst/>
                        </a:rPr>
                        <a:t>innymi placówkami oraz uczelniami wyższymi.</a:t>
                      </a:r>
                    </a:p>
                    <a:p>
                      <a:pPr marL="1422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Podejmowanie licznych działań edukacyjnych sprzyjających poszerzaniu wiedzy i umiejętności uczniów. </a:t>
                      </a:r>
                      <a:r>
                        <a:rPr lang="pl-PL" sz="1600" dirty="0" smtClean="0">
                          <a:effectLst/>
                        </a:rPr>
                        <a:t> Wdrażanie program</a:t>
                      </a:r>
                      <a:r>
                        <a:rPr lang="pl-PL" sz="1600" baseline="0" dirty="0" smtClean="0">
                          <a:effectLst/>
                        </a:rPr>
                        <a:t>               </a:t>
                      </a:r>
                      <a:r>
                        <a:rPr lang="pl-PL" sz="1600" dirty="0" smtClean="0">
                          <a:effectLst/>
                        </a:rPr>
                        <a:t>i </a:t>
                      </a:r>
                      <a:r>
                        <a:rPr lang="pl-PL" sz="1600" dirty="0">
                          <a:effectLst/>
                        </a:rPr>
                        <a:t>realizacja projektów edukacyjnych, </a:t>
                      </a:r>
                      <a:r>
                        <a:rPr lang="pl-PL" sz="1600" dirty="0" smtClean="0">
                          <a:effectLst/>
                        </a:rPr>
                        <a:t> a </a:t>
                      </a:r>
                      <a:r>
                        <a:rPr lang="pl-PL" sz="1600" dirty="0">
                          <a:effectLst/>
                        </a:rPr>
                        <a:t>także promocja osiągnięć </a:t>
                      </a:r>
                      <a:r>
                        <a:rPr lang="pl-PL" sz="1600" dirty="0" smtClean="0">
                          <a:effectLst/>
                        </a:rPr>
                        <a:t>i </a:t>
                      </a:r>
                      <a:r>
                        <a:rPr lang="pl-PL" sz="1600" dirty="0">
                          <a:effectLst/>
                        </a:rPr>
                        <a:t>sukcesów uczniów wpływa na korzystny wizerunek szkoły </a:t>
                      </a:r>
                      <a:r>
                        <a:rPr lang="pl-PL" sz="1600" dirty="0" smtClean="0">
                          <a:effectLst/>
                        </a:rPr>
                        <a:t>w </a:t>
                      </a:r>
                      <a:r>
                        <a:rPr lang="pl-PL" sz="1600" dirty="0">
                          <a:effectLst/>
                        </a:rPr>
                        <a:t>środowisku.</a:t>
                      </a:r>
                    </a:p>
                    <a:p>
                      <a:pPr marL="1422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 Stwarzanie uczniom możliwości do podejmowania różnorodnych form aktywności wpływających na ich rozwój, </a:t>
                      </a:r>
                      <a:r>
                        <a:rPr lang="pl-PL" sz="1600" dirty="0" smtClean="0">
                          <a:effectLst/>
                        </a:rPr>
                        <a:t>a </a:t>
                      </a:r>
                      <a:r>
                        <a:rPr lang="pl-PL" sz="1600" dirty="0">
                          <a:effectLst/>
                        </a:rPr>
                        <a:t>także na rozwój szkoły. 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1.Brak ujednoliconego, systemowego sposobu analizowania </a:t>
                      </a:r>
                      <a:r>
                        <a:rPr lang="pl-PL" sz="1600" dirty="0" smtClean="0">
                          <a:effectLst/>
                        </a:rPr>
                        <a:t>i </a:t>
                      </a:r>
                      <a:r>
                        <a:rPr lang="pl-PL" sz="1600" dirty="0">
                          <a:effectLst/>
                        </a:rPr>
                        <a:t>dokumentowania wyników egzaminu maturalnego przez poszczególne zespoły przedmiotowe nauczycieli.</a:t>
                      </a:r>
                    </a:p>
                    <a:p>
                      <a:pPr marL="1422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Formułowane podczas różnych analiz wnioski nie zawsze są konkretne </a:t>
                      </a:r>
                      <a:r>
                        <a:rPr lang="pl-PL" sz="1600" dirty="0" smtClean="0">
                          <a:effectLst/>
                        </a:rPr>
                        <a:t>i </a:t>
                      </a:r>
                      <a:r>
                        <a:rPr lang="pl-PL" sz="1600" dirty="0">
                          <a:effectLst/>
                        </a:rPr>
                        <a:t>mierzalne.</a:t>
                      </a:r>
                      <a:br>
                        <a:rPr lang="pl-PL" sz="1600" dirty="0">
                          <a:effectLst/>
                        </a:rPr>
                      </a:br>
                      <a:r>
                        <a:rPr lang="pl-PL" sz="1600" dirty="0">
                          <a:effectLst/>
                        </a:rPr>
                        <a:t>3. Nie wszystkie zajęcia </a:t>
                      </a:r>
                      <a:r>
                        <a:rPr lang="pl-PL" sz="1600" dirty="0" smtClean="0">
                          <a:effectLst/>
                        </a:rPr>
                        <a:t>lekcyjne          i </a:t>
                      </a:r>
                      <a:r>
                        <a:rPr lang="pl-PL" sz="1600" dirty="0">
                          <a:effectLst/>
                        </a:rPr>
                        <a:t>pozalekcyjne są interesujące dla uczniów. 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144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Licea ogólnokształcące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80051782"/>
              </p:ext>
            </p:extLst>
          </p:nvPr>
        </p:nvGraphicFramePr>
        <p:xfrm>
          <a:off x="1259631" y="1267857"/>
          <a:ext cx="7674818" cy="536654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1008112"/>
                <a:gridCol w="2088232"/>
                <a:gridCol w="4146425"/>
              </a:tblGrid>
              <a:tr h="2689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90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207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Procesy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Znane </a:t>
                      </a:r>
                      <a:r>
                        <a:rPr lang="pl-PL" sz="1600" dirty="0" smtClean="0">
                          <a:effectLst/>
                        </a:rPr>
                        <a:t>i </a:t>
                      </a:r>
                      <a:r>
                        <a:rPr lang="pl-PL" sz="1600" dirty="0">
                          <a:effectLst/>
                        </a:rPr>
                        <a:t>akceptowane przez wszystkich pracowników oraz młodzież i rodziców założenia koncepcji pracy szkoły. </a:t>
                      </a:r>
                    </a:p>
                    <a:p>
                      <a:pPr marL="1422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</a:t>
                      </a:r>
                      <a:r>
                        <a:rPr lang="pl-PL" sz="1600" dirty="0" smtClean="0">
                          <a:effectLst/>
                        </a:rPr>
                        <a:t>Bogata</a:t>
                      </a:r>
                      <a:r>
                        <a:rPr lang="pl-PL" sz="1600" baseline="0" dirty="0" smtClean="0">
                          <a:effectLst/>
                        </a:rPr>
                        <a:t> </a:t>
                      </a:r>
                      <a:r>
                        <a:rPr lang="pl-PL" sz="1600" dirty="0" smtClean="0">
                          <a:effectLst/>
                        </a:rPr>
                        <a:t>i </a:t>
                      </a:r>
                      <a:r>
                        <a:rPr lang="pl-PL" sz="1600" dirty="0">
                          <a:effectLst/>
                        </a:rPr>
                        <a:t>atrakcyjna oferta edukacyjna.</a:t>
                      </a:r>
                    </a:p>
                    <a:p>
                      <a:pPr marL="1422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1.Organizacja pracy nie zawsze sprzyja procesowi uczenia się, liczebność klas, zbyt duża ilość zajęć jednego dnia. Brak podziału na grupy w klasach, w których liczba uczniów do tego upoważnia (zgodnie z prawem oświatowym w tym zakresie).</a:t>
                      </a:r>
                    </a:p>
                    <a:p>
                      <a:pPr marL="1422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Brak spójności działań podejmowanych przez nauczycieli dotyczących, np. oceniania, przestrzegania zasad zachowania w szkole, motywowania </a:t>
                      </a:r>
                      <a:r>
                        <a:rPr lang="pl-PL" sz="1600" dirty="0" smtClean="0">
                          <a:effectLst/>
                        </a:rPr>
                        <a:t>i </a:t>
                      </a:r>
                      <a:r>
                        <a:rPr lang="pl-PL" sz="1600" dirty="0">
                          <a:effectLst/>
                        </a:rPr>
                        <a:t>wspierania uczniów, czy ich udziału </a:t>
                      </a:r>
                      <a:r>
                        <a:rPr lang="pl-PL" sz="1600" dirty="0" smtClean="0">
                          <a:effectLst/>
                        </a:rPr>
                        <a:t>w </a:t>
                      </a:r>
                      <a:r>
                        <a:rPr lang="pl-PL" sz="1600" dirty="0">
                          <a:effectLst/>
                        </a:rPr>
                        <a:t>planowaniu i organizowaniu procesów edukacyjnych. Nie dokonuje się także diagnozy możliwości wszystkich uczniów.</a:t>
                      </a:r>
                    </a:p>
                    <a:p>
                      <a:pPr marL="1422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 Uczniowie rzadko mają szansę wypowiedzi na temat tego, jak chcieliby się uczyć, a ocenianie nie zawsze motywuje ich do dalszej pracy.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8058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08862"/>
          </a:xfrm>
        </p:spPr>
        <p:txBody>
          <a:bodyPr>
            <a:norm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Podstawowe kierunki polityki oświatowej państwa             w roku szkolnym 2013/2014</a:t>
            </a:r>
            <a:endParaRPr lang="pl-PL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124744"/>
            <a:ext cx="7406640" cy="475252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70332" indent="-342900">
              <a:buFontTx/>
              <a:buChar char="-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Wspieranie rozwoju dziecka młodszego w związku           z obniżeniem wieku realizacji obowiązku szkolnego</a:t>
            </a:r>
          </a:p>
          <a:p>
            <a:pPr marL="370332" indent="-342900">
              <a:buFontTx/>
              <a:buChar char="-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Podniesienie jakości kształcenia w szkołach </a:t>
            </a:r>
            <a:r>
              <a:rPr lang="pl-PL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ponadgimnazjalnych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70332" indent="-342900">
              <a:buFontTx/>
              <a:buChar char="-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Działania szkoły na rzecz zdrowia i bezpieczeństwa uczniów.</a:t>
            </a:r>
          </a:p>
          <a:p>
            <a:pPr marL="370332" indent="-342900">
              <a:buFontTx/>
              <a:buChar char="-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Kształcenie uczniów niepełnosprawnych w szkołach ogólnodostępnych.</a:t>
            </a:r>
            <a:endParaRPr lang="pl-PL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dirty="0"/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9622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Licea ogólnokształcące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28988586"/>
              </p:ext>
            </p:extLst>
          </p:nvPr>
        </p:nvGraphicFramePr>
        <p:xfrm>
          <a:off x="1259631" y="1267857"/>
          <a:ext cx="7674818" cy="508612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1368152"/>
                <a:gridCol w="2736304"/>
                <a:gridCol w="3138313"/>
              </a:tblGrid>
              <a:tr h="2689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90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207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Współpraca ze środowiskiem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1.Aktywna współpraca </a:t>
                      </a:r>
                      <a:r>
                        <a:rPr lang="pl-PL" sz="1600" dirty="0" smtClean="0">
                          <a:effectLst/>
                        </a:rPr>
                        <a:t>                     z </a:t>
                      </a:r>
                      <a:r>
                        <a:rPr lang="pl-PL" sz="1600" dirty="0">
                          <a:effectLst/>
                        </a:rPr>
                        <a:t>absolwentami </a:t>
                      </a:r>
                      <a:r>
                        <a:rPr lang="pl-PL" sz="1600" dirty="0" smtClean="0">
                          <a:effectLst/>
                        </a:rPr>
                        <a:t>                              i </a:t>
                      </a:r>
                      <a:r>
                        <a:rPr lang="pl-PL" sz="1600" dirty="0">
                          <a:effectLst/>
                        </a:rPr>
                        <a:t>wykorzystywanie </a:t>
                      </a:r>
                      <a:r>
                        <a:rPr lang="pl-PL" sz="1600" dirty="0" smtClean="0">
                          <a:effectLst/>
                        </a:rPr>
                        <a:t>                     w </a:t>
                      </a:r>
                      <a:r>
                        <a:rPr lang="pl-PL" sz="1600" dirty="0">
                          <a:effectLst/>
                        </a:rPr>
                        <a:t>procesie nauczania </a:t>
                      </a:r>
                      <a:r>
                        <a:rPr lang="pl-PL" sz="1600" dirty="0" smtClean="0">
                          <a:effectLst/>
                        </a:rPr>
                        <a:t>                  i </a:t>
                      </a:r>
                      <a:r>
                        <a:rPr lang="pl-PL" sz="1600" dirty="0">
                          <a:effectLst/>
                        </a:rPr>
                        <a:t>wychowania informacje </a:t>
                      </a:r>
                      <a:r>
                        <a:rPr lang="pl-PL" sz="1600" dirty="0" smtClean="0">
                          <a:effectLst/>
                        </a:rPr>
                        <a:t>           o </a:t>
                      </a:r>
                      <a:r>
                        <a:rPr lang="pl-PL" sz="1600" dirty="0">
                          <a:effectLst/>
                        </a:rPr>
                        <a:t>ich losach.</a:t>
                      </a:r>
                    </a:p>
                    <a:p>
                      <a:pPr marL="1422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Znacząca pozycja </a:t>
                      </a:r>
                      <a:r>
                        <a:rPr lang="pl-PL" sz="1600" dirty="0" smtClean="0">
                          <a:effectLst/>
                        </a:rPr>
                        <a:t>                        w </a:t>
                      </a:r>
                      <a:r>
                        <a:rPr lang="pl-PL" sz="1600" dirty="0">
                          <a:effectLst/>
                        </a:rPr>
                        <a:t>środowisku lokalnym.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1.Niewielkie zainteresowanie rodziców współpracą </a:t>
                      </a:r>
                      <a:r>
                        <a:rPr lang="pl-PL" sz="1600">
                          <a:effectLst/>
                        </a:rPr>
                        <a:t>ze </a:t>
                      </a:r>
                      <a:r>
                        <a:rPr lang="pl-PL" sz="1600" smtClean="0">
                          <a:effectLst/>
                        </a:rPr>
                        <a:t>szkołą,            </a:t>
                      </a:r>
                      <a:r>
                        <a:rPr lang="pl-PL" sz="1600" dirty="0" smtClean="0">
                          <a:effectLst/>
                        </a:rPr>
                        <a:t>a </a:t>
                      </a:r>
                      <a:r>
                        <a:rPr lang="pl-PL" sz="1600" dirty="0">
                          <a:effectLst/>
                        </a:rPr>
                        <a:t>zwłaszcza współuczestniczeniem </a:t>
                      </a:r>
                      <a:r>
                        <a:rPr lang="pl-PL" sz="1600" dirty="0" smtClean="0">
                          <a:effectLst/>
                        </a:rPr>
                        <a:t>                      w </a:t>
                      </a:r>
                      <a:r>
                        <a:rPr lang="pl-PL" sz="1600" dirty="0">
                          <a:effectLst/>
                        </a:rPr>
                        <a:t>podejmowanych przez nią działaniach.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4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Zarządzanie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1.Dobra baza lokalowa (często przystosowana do potrzeb osób niepełnosprawnych), dbałość o estetykę, nowoczesne zaplecze sportowe.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Planowanie pracy zespołów nauczycielskich nie zawsze wypływa z analizy efektów ich działań.</a:t>
                      </a:r>
                    </a:p>
                    <a:p>
                      <a:pPr marL="1422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Zbyt małe wykorzystywanie </a:t>
                      </a:r>
                      <a:r>
                        <a:rPr lang="pl-PL" sz="1600" dirty="0" smtClean="0">
                          <a:effectLst/>
                        </a:rPr>
                        <a:t>               w </a:t>
                      </a:r>
                      <a:r>
                        <a:rPr lang="pl-PL" sz="1600" dirty="0">
                          <a:effectLst/>
                        </a:rPr>
                        <a:t>procesie edukacyjnym nowoczesnych technologii informacyjnych.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0613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Technika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60631500"/>
              </p:ext>
            </p:extLst>
          </p:nvPr>
        </p:nvGraphicFramePr>
        <p:xfrm>
          <a:off x="1259631" y="1267857"/>
          <a:ext cx="7674818" cy="450091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864096"/>
                <a:gridCol w="2808312"/>
                <a:gridCol w="3570361"/>
              </a:tblGrid>
              <a:tr h="2689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90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207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Efekty</a:t>
                      </a:r>
                      <a:endParaRPr lang="pl-P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Prowadzone analizy wyników egzaminów zewnętrznych przekładają się na wzrost efektów kształcenia.</a:t>
                      </a:r>
                      <a:endParaRPr lang="pl-PL" sz="1400" dirty="0">
                        <a:effectLst/>
                      </a:endParaRP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Szkoły stwarzają warunki do rozwoju aktywności uczniów poprzez </a:t>
                      </a:r>
                      <a:r>
                        <a:rPr lang="pl-PL" sz="1600" dirty="0" smtClean="0">
                          <a:effectLst/>
                        </a:rPr>
                        <a:t>działania </a:t>
                      </a:r>
                      <a:br>
                        <a:rPr lang="pl-PL" sz="1600" dirty="0" smtClean="0">
                          <a:effectLst/>
                        </a:rPr>
                      </a:br>
                      <a:r>
                        <a:rPr lang="pl-PL" sz="1600" dirty="0" smtClean="0">
                          <a:effectLst/>
                        </a:rPr>
                        <a:t>o </a:t>
                      </a:r>
                      <a:r>
                        <a:rPr lang="pl-PL" sz="1600" dirty="0">
                          <a:effectLst/>
                        </a:rPr>
                        <a:t>charakterze charytatywnym, udział </a:t>
                      </a:r>
                      <a:r>
                        <a:rPr lang="pl-PL" sz="1600" dirty="0" smtClean="0">
                          <a:effectLst/>
                        </a:rPr>
                        <a:t>w </a:t>
                      </a:r>
                      <a:r>
                        <a:rPr lang="pl-PL" sz="1600" dirty="0">
                          <a:effectLst/>
                        </a:rPr>
                        <a:t>szkolnych wolontariatach, licznych projektach, imprezach, konkursach </a:t>
                      </a:r>
                      <a:r>
                        <a:rPr lang="pl-PL" sz="1600" dirty="0" smtClean="0">
                          <a:effectLst/>
                        </a:rPr>
                        <a:t>i </a:t>
                      </a:r>
                      <a:r>
                        <a:rPr lang="pl-PL" sz="1600" dirty="0">
                          <a:effectLst/>
                        </a:rPr>
                        <a:t>zawodach sportowych</a:t>
                      </a:r>
                      <a:r>
                        <a:rPr lang="pl-PL" sz="1600" dirty="0" smtClean="0">
                          <a:effectLst/>
                        </a:rPr>
                        <a:t>.</a:t>
                      </a:r>
                      <a:endParaRPr lang="pl-P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Prowadzone analizy wyników egzaminów zewnętrznych nie zawsze uwzględniają analizy jakościowe, m.in. kontekst, warunki środowiskowe </a:t>
                      </a:r>
                      <a:br>
                        <a:rPr lang="pl-PL" sz="1600" dirty="0">
                          <a:effectLst/>
                        </a:rPr>
                      </a:br>
                      <a:r>
                        <a:rPr lang="pl-PL" sz="1600" dirty="0">
                          <a:effectLst/>
                        </a:rPr>
                        <a:t>i wewnętrzne szkoły oraz czynniki społeczne. Nie wszystkie szkoły posiadają ujednolicony, systemowy sposób analizowania </a:t>
                      </a:r>
                      <a:r>
                        <a:rPr lang="pl-PL" sz="1600" dirty="0" smtClean="0">
                          <a:effectLst/>
                        </a:rPr>
                        <a:t>i </a:t>
                      </a:r>
                      <a:r>
                        <a:rPr lang="pl-PL" sz="1600" dirty="0">
                          <a:effectLst/>
                        </a:rPr>
                        <a:t>dokumentowania wyników egzaminów zewnętrznych przez poszczególne zespoły przedmiotowe.</a:t>
                      </a:r>
                      <a:endParaRPr lang="pl-PL" sz="1100" dirty="0">
                        <a:effectLst/>
                      </a:endParaRPr>
                    </a:p>
                    <a:p>
                      <a:pPr marL="104775" indent="-104775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Nie wszyscy uczniowie mają poczucie, że szkoła spełnia ich potrzeby edukacyjne i rozwija zainteresowania. Twierdzą, że zajęcia pozalekcyjne nie są ciekawie prowadzone</a:t>
                      </a:r>
                      <a:r>
                        <a:rPr lang="pl-PL" sz="1600" dirty="0" smtClean="0">
                          <a:effectLst/>
                        </a:rPr>
                        <a:t>.</a:t>
                      </a:r>
                      <a:endParaRPr lang="pl-PL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8252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Technika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13455205"/>
              </p:ext>
            </p:extLst>
          </p:nvPr>
        </p:nvGraphicFramePr>
        <p:xfrm>
          <a:off x="1259631" y="1267857"/>
          <a:ext cx="7674818" cy="328171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864096"/>
                <a:gridCol w="2088232"/>
                <a:gridCol w="4290441"/>
              </a:tblGrid>
              <a:tr h="2689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90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207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Efekty c.d.</a:t>
                      </a:r>
                      <a:endParaRPr lang="pl-P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3</a:t>
                      </a:r>
                      <a:r>
                        <a:rPr lang="pl-PL" sz="1600" dirty="0">
                          <a:effectLst/>
                        </a:rPr>
                        <a:t>. Podejmowane przez nauczycieli działania wychowawcze </a:t>
                      </a:r>
                      <a:br>
                        <a:rPr lang="pl-PL" sz="1600" dirty="0">
                          <a:effectLst/>
                        </a:rPr>
                      </a:br>
                      <a:r>
                        <a:rPr lang="pl-PL" sz="1600" dirty="0">
                          <a:effectLst/>
                        </a:rPr>
                        <a:t>i profilaktyczne wpływają na poczucie bezpieczeństwa przez uczniów.</a:t>
                      </a:r>
                      <a:endParaRPr lang="pl-P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3</a:t>
                      </a:r>
                      <a:r>
                        <a:rPr lang="pl-PL" sz="1600" dirty="0">
                          <a:effectLst/>
                        </a:rPr>
                        <a:t>. Realizowane w szkole działania nie zawsze przekładają się na nabywanie przez uczniów wiadomości i umiejętności </a:t>
                      </a:r>
                      <a:r>
                        <a:rPr lang="pl-PL" sz="1600" dirty="0" smtClean="0">
                          <a:effectLst/>
                        </a:rPr>
                        <a:t>ujętych</a:t>
                      </a:r>
                      <a:r>
                        <a:rPr lang="pl-PL" sz="1600" baseline="0" dirty="0">
                          <a:effectLst/>
                        </a:rPr>
                        <a:t> </a:t>
                      </a:r>
                      <a:r>
                        <a:rPr lang="pl-PL" sz="1600" dirty="0" smtClean="0">
                          <a:effectLst/>
                        </a:rPr>
                        <a:t>w </a:t>
                      </a:r>
                      <a:r>
                        <a:rPr lang="pl-PL" sz="1600" dirty="0">
                          <a:effectLst/>
                        </a:rPr>
                        <a:t>podstawie programowej </a:t>
                      </a:r>
                      <a:r>
                        <a:rPr lang="pl-PL" sz="1600" dirty="0" smtClean="0">
                          <a:effectLst/>
                        </a:rPr>
                        <a:t>i </a:t>
                      </a:r>
                      <a:r>
                        <a:rPr lang="pl-PL" sz="1600" dirty="0">
                          <a:effectLst/>
                        </a:rPr>
                        <a:t>w standardach wymagań będących podstawą przeprowadzania egzaminu maturalnego i potwierdzającego kwalifikacje zawodowe. Opinie ankietowanych rodziców wskazują, że w szkole nie podejmuje się działań uwzględniających indywidualizację procesu edukacji oraz starań, by dzieci miały poczucie sukcesu w nauce na miarę ich możliwości.</a:t>
                      </a:r>
                      <a:endParaRPr lang="pl-PL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8480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Technika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33051731"/>
              </p:ext>
            </p:extLst>
          </p:nvPr>
        </p:nvGraphicFramePr>
        <p:xfrm>
          <a:off x="1259631" y="1267857"/>
          <a:ext cx="7674818" cy="474475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864096"/>
                <a:gridCol w="2880320"/>
                <a:gridCol w="3498353"/>
              </a:tblGrid>
              <a:tr h="2689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90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207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Procesy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Podejmowane działania wychowawcze mają charakter </a:t>
                      </a:r>
                      <a:r>
                        <a:rPr lang="pl-PL" sz="1600" dirty="0" smtClean="0">
                          <a:effectLst/>
                        </a:rPr>
                        <a:t>zorganizowany i </a:t>
                      </a:r>
                      <a:r>
                        <a:rPr lang="pl-PL" sz="1600" dirty="0">
                          <a:effectLst/>
                        </a:rPr>
                        <a:t>są oceniane pod kątem ich skuteczności. 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W szkole zajęcia dostosowane są do możliwości edukacyjnych uczniów.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 Oferta edukacyjna szkół oparta jest na potrzebach uczniów, rodziców oraz lokalnego rynku pracy.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Nauczyciele nie zawsze udzielają uczniom pełnej informacji zwrotnej na temat postępów oraz przyczyn ich sukcesów i trudności w nauce, </a:t>
                      </a:r>
                      <a:r>
                        <a:rPr lang="pl-PL" sz="1600" baseline="0" dirty="0" smtClean="0">
                          <a:effectLst/>
                        </a:rPr>
                        <a:t> </a:t>
                      </a:r>
                      <a:r>
                        <a:rPr lang="pl-PL" sz="1600" dirty="0" smtClean="0">
                          <a:effectLst/>
                        </a:rPr>
                        <a:t>a </a:t>
                      </a:r>
                      <a:r>
                        <a:rPr lang="pl-PL" sz="1600" dirty="0">
                          <a:effectLst/>
                        </a:rPr>
                        <a:t>także wskazówek do nauki. Nie wszyscy nauczyciele uwzględniają opinie uczniów na temat tego, w jaki sposób chcieliby się oni uczyć.</a:t>
                      </a:r>
                    </a:p>
                    <a:p>
                      <a:pPr marL="104775" indent="-104775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 .Rodzice i uczniowie są zdania, że młodzież nie zawsze jest traktowana indywidualnie i nie wszyscy uczniowie mają poczucie, że są na równi traktowani </a:t>
                      </a:r>
                      <a:r>
                        <a:rPr lang="pl-PL" sz="1600" dirty="0" smtClean="0">
                          <a:effectLst/>
                        </a:rPr>
                        <a:t>z </a:t>
                      </a:r>
                      <a:r>
                        <a:rPr lang="pl-PL" sz="1600" dirty="0">
                          <a:effectLst/>
                        </a:rPr>
                        <a:t>rówieśnikami.</a:t>
                      </a:r>
                    </a:p>
                    <a:p>
                      <a:pPr marL="104775" indent="-104775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 Uczniowie czują się zmęczeni </a:t>
                      </a:r>
                      <a:r>
                        <a:rPr lang="pl-PL" sz="1600" dirty="0" smtClean="0">
                          <a:effectLst/>
                        </a:rPr>
                        <a:t>                          z </a:t>
                      </a:r>
                      <a:r>
                        <a:rPr lang="pl-PL" sz="1600" dirty="0">
                          <a:effectLst/>
                        </a:rPr>
                        <a:t>powodu liczby zajęć w ciągu dnia, </a:t>
                      </a:r>
                      <a:r>
                        <a:rPr lang="pl-PL" sz="1600" dirty="0" smtClean="0">
                          <a:effectLst/>
                        </a:rPr>
                        <a:t>             co </a:t>
                      </a:r>
                      <a:r>
                        <a:rPr lang="pl-PL" sz="1600" dirty="0">
                          <a:effectLst/>
                        </a:rPr>
                        <a:t>może wpływać na organizację procesów uczenia się. 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35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Technika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82888147"/>
              </p:ext>
            </p:extLst>
          </p:nvPr>
        </p:nvGraphicFramePr>
        <p:xfrm>
          <a:off x="1259631" y="1267857"/>
          <a:ext cx="7674818" cy="424488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864096"/>
                <a:gridCol w="2880320"/>
                <a:gridCol w="3498353"/>
              </a:tblGrid>
              <a:tr h="2689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90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207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Współpraca ze środowiskiem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Szkoły </a:t>
                      </a:r>
                      <a:r>
                        <a:rPr lang="pl-PL" sz="1600" dirty="0" smtClean="0">
                          <a:effectLst/>
                        </a:rPr>
                        <a:t>współpracują                          </a:t>
                      </a:r>
                      <a:r>
                        <a:rPr lang="pl-PL" sz="1600" dirty="0">
                          <a:effectLst/>
                        </a:rPr>
                        <a:t>z instytucjami środowiska </a:t>
                      </a:r>
                      <a:r>
                        <a:rPr lang="pl-PL" sz="1600" dirty="0" smtClean="0">
                          <a:effectLst/>
                        </a:rPr>
                        <a:t>lokalnego</a:t>
                      </a:r>
                      <a:r>
                        <a:rPr lang="pl-PL" sz="1600" baseline="0" dirty="0">
                          <a:effectLst/>
                        </a:rPr>
                        <a:t> </a:t>
                      </a:r>
                      <a:r>
                        <a:rPr lang="pl-PL" sz="1600" dirty="0" smtClean="0">
                          <a:effectLst/>
                        </a:rPr>
                        <a:t>i </a:t>
                      </a:r>
                      <a:r>
                        <a:rPr lang="pl-PL" sz="1600" dirty="0">
                          <a:effectLst/>
                        </a:rPr>
                        <a:t>korzystają z ich wsparcia. 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 Szkoły identyfikują potrzeby uczniów i środowiska lokalnego oraz prowadzą działania mające na celu ich zaspokojenie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 Działania szkoły realizowane wspólnie </a:t>
                      </a:r>
                      <a:r>
                        <a:rPr lang="pl-PL" sz="1600" dirty="0" smtClean="0">
                          <a:effectLst/>
                        </a:rPr>
                        <a:t>z </a:t>
                      </a:r>
                      <a:r>
                        <a:rPr lang="pl-PL" sz="1600" dirty="0">
                          <a:effectLst/>
                        </a:rPr>
                        <a:t>przedstawicielami lokalnego środowiska służą promowaniu wartości edukacji.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Nie wszyscy rodzice mają poczucie wpływu na decyzje podejmowane </a:t>
                      </a:r>
                      <a:r>
                        <a:rPr lang="pl-PL" sz="1600" dirty="0" smtClean="0">
                          <a:effectLst/>
                        </a:rPr>
                        <a:t/>
                      </a:r>
                      <a:br>
                        <a:rPr lang="pl-PL" sz="1600" dirty="0" smtClean="0">
                          <a:effectLst/>
                        </a:rPr>
                      </a:br>
                      <a:r>
                        <a:rPr lang="pl-PL" sz="1600" dirty="0" smtClean="0">
                          <a:effectLst/>
                        </a:rPr>
                        <a:t>w </a:t>
                      </a:r>
                      <a:r>
                        <a:rPr lang="pl-PL" sz="1600" dirty="0">
                          <a:effectLst/>
                        </a:rPr>
                        <a:t>kluczowych sprawach szkoły, </a:t>
                      </a:r>
                      <a:r>
                        <a:rPr lang="pl-PL" sz="1600" dirty="0" smtClean="0">
                          <a:effectLst/>
                        </a:rPr>
                        <a:t/>
                      </a:r>
                      <a:br>
                        <a:rPr lang="pl-PL" sz="1600" dirty="0" smtClean="0">
                          <a:effectLst/>
                        </a:rPr>
                      </a:br>
                      <a:r>
                        <a:rPr lang="pl-PL" sz="1600" dirty="0" smtClean="0">
                          <a:effectLst/>
                        </a:rPr>
                        <a:t>a </a:t>
                      </a:r>
                      <a:r>
                        <a:rPr lang="pl-PL" sz="1600" dirty="0">
                          <a:effectLst/>
                        </a:rPr>
                        <a:t>współpraca </a:t>
                      </a:r>
                      <a:r>
                        <a:rPr lang="pl-PL" sz="1600" dirty="0" smtClean="0">
                          <a:effectLst/>
                        </a:rPr>
                        <a:t>z </a:t>
                      </a:r>
                      <a:r>
                        <a:rPr lang="pl-PL" sz="1600" dirty="0">
                          <a:effectLst/>
                        </a:rPr>
                        <a:t>rodzicami opiera się głównie na współdziałaniu z radą rodziców.</a:t>
                      </a:r>
                    </a:p>
                    <a:p>
                      <a:pPr marL="104775" indent="-104775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Nie wszystkie technika wykorzystują informacje o losach absolwentów </a:t>
                      </a:r>
                      <a:r>
                        <a:rPr lang="pl-PL" sz="1600" dirty="0" smtClean="0">
                          <a:effectLst/>
                        </a:rPr>
                        <a:t/>
                      </a:r>
                      <a:br>
                        <a:rPr lang="pl-PL" sz="1600" dirty="0" smtClean="0">
                          <a:effectLst/>
                        </a:rPr>
                      </a:br>
                      <a:r>
                        <a:rPr lang="pl-PL" sz="1600" dirty="0" smtClean="0">
                          <a:effectLst/>
                        </a:rPr>
                        <a:t>w </a:t>
                      </a:r>
                      <a:r>
                        <a:rPr lang="pl-PL" sz="1600" dirty="0">
                          <a:effectLst/>
                        </a:rPr>
                        <a:t>procesie nauczania i wychowania.</a:t>
                      </a:r>
                    </a:p>
                    <a:p>
                      <a:pPr marL="104775" indent="-104775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 Część rodziców wskazuje na potrzebę korzystania przez uczniów </a:t>
                      </a:r>
                      <a:r>
                        <a:rPr lang="pl-PL" sz="1600" dirty="0" smtClean="0">
                          <a:effectLst/>
                        </a:rPr>
                        <a:t>                         z </a:t>
                      </a:r>
                      <a:r>
                        <a:rPr lang="pl-PL" sz="1600" dirty="0">
                          <a:effectLst/>
                        </a:rPr>
                        <a:t>korepetycji lub innych zajęć poza szkołą, aby móc kontynuować naukę </a:t>
                      </a:r>
                      <a:r>
                        <a:rPr lang="pl-PL" sz="1600" dirty="0" smtClean="0">
                          <a:effectLst/>
                        </a:rPr>
                        <a:t>          w </a:t>
                      </a:r>
                      <a:r>
                        <a:rPr lang="pl-PL" sz="1600" dirty="0">
                          <a:effectLst/>
                        </a:rPr>
                        <a:t>wybranej uczelni.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9594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Technika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65387350"/>
              </p:ext>
            </p:extLst>
          </p:nvPr>
        </p:nvGraphicFramePr>
        <p:xfrm>
          <a:off x="1259631" y="1267857"/>
          <a:ext cx="7674818" cy="564696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1224136"/>
                <a:gridCol w="3024336"/>
                <a:gridCol w="2994297"/>
              </a:tblGrid>
              <a:tr h="2689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90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207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4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Zarządzanie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Funkcjonuje współpraca</a:t>
                      </a:r>
                      <a:br>
                        <a:rPr lang="pl-PL" sz="1600" dirty="0">
                          <a:effectLst/>
                        </a:rPr>
                      </a:br>
                      <a:r>
                        <a:rPr lang="pl-PL" sz="1600" dirty="0">
                          <a:effectLst/>
                        </a:rPr>
                        <a:t> w zespołach, a nauczyciele wspólnie rozwiązują </a:t>
                      </a:r>
                      <a:r>
                        <a:rPr lang="pl-PL" sz="1600" dirty="0" smtClean="0">
                          <a:effectLst/>
                        </a:rPr>
                        <a:t>problemy             </a:t>
                      </a:r>
                      <a:r>
                        <a:rPr lang="pl-PL" sz="1600" dirty="0">
                          <a:effectLst/>
                        </a:rPr>
                        <a:t>i podejmują działania </a:t>
                      </a:r>
                      <a:r>
                        <a:rPr lang="pl-PL" sz="1600" dirty="0" smtClean="0">
                          <a:effectLst/>
                        </a:rPr>
                        <a:t>dydaktyczno-wychowawcze</a:t>
                      </a:r>
                      <a:r>
                        <a:rPr lang="pl-PL" sz="1600" dirty="0">
                          <a:effectLst/>
                        </a:rPr>
                        <a:t>.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Wnioski formułowane na podstawie wewnętrznego nadzoru pedagogicznego, wykorzystywane są do planowania pracy szkoły.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 Warunki lokalowe </a:t>
                      </a:r>
                      <a:r>
                        <a:rPr lang="pl-PL" sz="1600" dirty="0" smtClean="0">
                          <a:effectLst/>
                        </a:rPr>
                        <a:t>                            i </a:t>
                      </a:r>
                      <a:r>
                        <a:rPr lang="pl-PL" sz="1600" dirty="0">
                          <a:effectLst/>
                        </a:rPr>
                        <a:t>wyposażenie są wystarczające do realizowania podstawy programowej </a:t>
                      </a:r>
                      <a:r>
                        <a:rPr lang="pl-PL" sz="1600" dirty="0" smtClean="0">
                          <a:effectLst/>
                        </a:rPr>
                        <a:t>i </a:t>
                      </a:r>
                      <a:r>
                        <a:rPr lang="pl-PL" sz="1600" dirty="0">
                          <a:effectLst/>
                        </a:rPr>
                        <a:t>przyjętych </a:t>
                      </a:r>
                      <a:r>
                        <a:rPr lang="pl-PL" sz="1600" dirty="0" smtClean="0">
                          <a:effectLst/>
                        </a:rPr>
                        <a:t>               w </a:t>
                      </a:r>
                      <a:r>
                        <a:rPr lang="pl-PL" sz="1600" dirty="0">
                          <a:effectLst/>
                        </a:rPr>
                        <a:t>szkole programów nauczania, </a:t>
                      </a:r>
                      <a:r>
                        <a:rPr lang="pl-PL" sz="1600" dirty="0" smtClean="0">
                          <a:effectLst/>
                        </a:rPr>
                        <a:t>                     a </a:t>
                      </a:r>
                      <a:r>
                        <a:rPr lang="pl-PL" sz="1600" dirty="0">
                          <a:effectLst/>
                        </a:rPr>
                        <a:t>dyrektorzy podejmują liczne działania w celu poprawy infrastruktury szkoły.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1.Prowadzona dokumentacja </a:t>
                      </a:r>
                      <a:br>
                        <a:rPr lang="pl-PL" sz="1600" dirty="0">
                          <a:effectLst/>
                        </a:rPr>
                      </a:br>
                      <a:r>
                        <a:rPr lang="pl-PL" sz="1600" dirty="0">
                          <a:effectLst/>
                        </a:rPr>
                        <a:t>w zakresie funkcjonowania zespołów przedmiotowych </a:t>
                      </a:r>
                      <a:br>
                        <a:rPr lang="pl-PL" sz="1600" dirty="0">
                          <a:effectLst/>
                        </a:rPr>
                      </a:br>
                      <a:r>
                        <a:rPr lang="pl-PL" sz="1600" dirty="0">
                          <a:effectLst/>
                        </a:rPr>
                        <a:t>i prowadzenia ewaluacji wewnętrznej jest mało czytelna.</a:t>
                      </a:r>
                    </a:p>
                    <a:p>
                      <a:pPr marL="104775" indent="-104775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Nauczyciele nie podejmują szkoleń w zakresie doskonalenia metod i form pracy zespołowej.</a:t>
                      </a:r>
                    </a:p>
                    <a:p>
                      <a:pPr marL="104775" indent="-104775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 Warunki lokalowe </a:t>
                      </a:r>
                      <a:r>
                        <a:rPr lang="pl-PL" sz="1600" dirty="0" smtClean="0">
                          <a:effectLst/>
                        </a:rPr>
                        <a:t>                                  i </a:t>
                      </a:r>
                      <a:r>
                        <a:rPr lang="pl-PL" sz="1600" dirty="0">
                          <a:effectLst/>
                        </a:rPr>
                        <a:t>wyposażenie są zróżnicowane (występują nieliczne braki </a:t>
                      </a:r>
                      <a:r>
                        <a:rPr lang="pl-PL" sz="1600" baseline="0" dirty="0" smtClean="0">
                          <a:effectLst/>
                        </a:rPr>
                        <a:t>                                    </a:t>
                      </a:r>
                      <a:r>
                        <a:rPr lang="pl-PL" sz="1600" dirty="0" smtClean="0">
                          <a:effectLst/>
                        </a:rPr>
                        <a:t>w </a:t>
                      </a:r>
                      <a:r>
                        <a:rPr lang="pl-PL" sz="1600" dirty="0">
                          <a:effectLst/>
                        </a:rPr>
                        <a:t>pracowniach). Nie wszystkie szkoły dostosowane są do potrzeb uczniów niepełnosprawnych ruchowo.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497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Zasadnicze szkoły zawodowe przy MOW, SOSW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46293234"/>
              </p:ext>
            </p:extLst>
          </p:nvPr>
        </p:nvGraphicFramePr>
        <p:xfrm>
          <a:off x="1259631" y="1267857"/>
          <a:ext cx="7674818" cy="508612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792088"/>
                <a:gridCol w="3888432"/>
                <a:gridCol w="2562249"/>
              </a:tblGrid>
              <a:tr h="2689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90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207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Efekty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Analiza osiągnięć uczniów dokonywana jest etapami </a:t>
                      </a:r>
                      <a:r>
                        <a:rPr lang="pl-PL" sz="1600" dirty="0" smtClean="0">
                          <a:effectLst/>
                        </a:rPr>
                        <a:t>i </a:t>
                      </a:r>
                      <a:r>
                        <a:rPr lang="pl-PL" sz="1600" dirty="0">
                          <a:effectLst/>
                        </a:rPr>
                        <a:t>przeprowadzana na poziomie pojedynczych uczniów, a wnioski wdrażane są dwutorowo: w zakresie doskonalenia kształcenia </a:t>
                      </a:r>
                      <a:r>
                        <a:rPr lang="pl-PL" sz="1600" dirty="0" smtClean="0">
                          <a:effectLst/>
                        </a:rPr>
                        <a:t>zawodowego i </a:t>
                      </a:r>
                      <a:r>
                        <a:rPr lang="pl-PL" sz="1600" dirty="0">
                          <a:effectLst/>
                        </a:rPr>
                        <a:t>wspomagania </a:t>
                      </a:r>
                      <a:r>
                        <a:rPr lang="pl-PL" sz="1600" dirty="0" smtClean="0">
                          <a:effectLst/>
                        </a:rPr>
                        <a:t>            w </a:t>
                      </a:r>
                      <a:r>
                        <a:rPr lang="pl-PL" sz="1600" dirty="0">
                          <a:effectLst/>
                        </a:rPr>
                        <a:t>edukacji ogólnej. 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Efekty pracy wychowawczej </a:t>
                      </a:r>
                      <a:r>
                        <a:rPr lang="pl-PL" sz="1600" dirty="0" smtClean="0">
                          <a:effectLst/>
                        </a:rPr>
                        <a:t>z </a:t>
                      </a:r>
                      <a:r>
                        <a:rPr lang="pl-PL" sz="1600" dirty="0">
                          <a:effectLst/>
                        </a:rPr>
                        <a:t>młodzieżą niedostosowaną społecznie są zadowalające, a edukacyjne zdecydowanie wyższe w porównaniu </a:t>
                      </a:r>
                      <a:r>
                        <a:rPr lang="pl-PL" sz="1600" dirty="0" smtClean="0">
                          <a:effectLst/>
                        </a:rPr>
                        <a:t>z </a:t>
                      </a:r>
                      <a:r>
                        <a:rPr lang="pl-PL" sz="1600" dirty="0">
                          <a:effectLst/>
                        </a:rPr>
                        <a:t>sytuacją, gdy młodzież uczęszczała do szkół masowych. 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 To działania nauczyciela mają ścisły związek z aktywnością i zaangażowaniem uczniów </a:t>
                      </a:r>
                      <a:r>
                        <a:rPr lang="pl-PL" sz="1600" dirty="0" smtClean="0">
                          <a:effectLst/>
                        </a:rPr>
                        <a:t/>
                      </a:r>
                      <a:br>
                        <a:rPr lang="pl-PL" sz="1600" dirty="0" smtClean="0">
                          <a:effectLst/>
                        </a:rPr>
                      </a:br>
                      <a:r>
                        <a:rPr lang="pl-PL" sz="1600" dirty="0" smtClean="0">
                          <a:effectLst/>
                        </a:rPr>
                        <a:t>w </a:t>
                      </a:r>
                      <a:r>
                        <a:rPr lang="pl-PL" sz="1600" dirty="0">
                          <a:effectLst/>
                        </a:rPr>
                        <a:t>zajęcia organizowane przez szkołę, </a:t>
                      </a:r>
                      <a:r>
                        <a:rPr lang="pl-PL" sz="1600" dirty="0" smtClean="0">
                          <a:effectLst/>
                        </a:rPr>
                        <a:t>świadczą o </a:t>
                      </a:r>
                      <a:r>
                        <a:rPr lang="pl-PL" sz="1600" dirty="0">
                          <a:effectLst/>
                        </a:rPr>
                        <a:t>tym widoczne, liczne i różne dowody działalności uczniowskiej. 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Specyfika placówki, jej priorytety wpływają </a:t>
                      </a:r>
                      <a:r>
                        <a:rPr lang="pl-PL" sz="1600" dirty="0" smtClean="0">
                          <a:effectLst/>
                        </a:rPr>
                        <a:t>                  w </a:t>
                      </a:r>
                      <a:r>
                        <a:rPr lang="pl-PL" sz="1600" dirty="0">
                          <a:effectLst/>
                        </a:rPr>
                        <a:t>sposób zdecydowany na osiągane wyniki </a:t>
                      </a:r>
                      <a:r>
                        <a:rPr lang="pl-PL" sz="1600" dirty="0" smtClean="0">
                          <a:effectLst/>
                        </a:rPr>
                        <a:t>                        z </a:t>
                      </a:r>
                      <a:r>
                        <a:rPr lang="pl-PL" sz="1600" dirty="0">
                          <a:effectLst/>
                        </a:rPr>
                        <a:t>egzaminów </a:t>
                      </a:r>
                      <a:r>
                        <a:rPr lang="pl-PL" sz="1600" dirty="0" smtClean="0">
                          <a:effectLst/>
                        </a:rPr>
                        <a:t>wewnętrznych                               i </a:t>
                      </a:r>
                      <a:r>
                        <a:rPr lang="pl-PL" sz="1600" dirty="0">
                          <a:effectLst/>
                        </a:rPr>
                        <a:t>zewnętrznych. 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3238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Zasadnicze szkoły zawodowe przy MOW, SOSW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40834690"/>
              </p:ext>
            </p:extLst>
          </p:nvPr>
        </p:nvGraphicFramePr>
        <p:xfrm>
          <a:off x="1259631" y="1267857"/>
          <a:ext cx="7674818" cy="508612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792088"/>
                <a:gridCol w="3384376"/>
                <a:gridCol w="3066305"/>
              </a:tblGrid>
              <a:tr h="2689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90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207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Procesy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Naczelnym założeniem przyjmowanych koncepcji jest przywrócenie ucznia / wychowanka społeczeństwu, </a:t>
                      </a:r>
                      <a:r>
                        <a:rPr lang="pl-PL" sz="1600" dirty="0" smtClean="0">
                          <a:effectLst/>
                        </a:rPr>
                        <a:t> a </a:t>
                      </a:r>
                      <a:r>
                        <a:rPr lang="pl-PL" sz="1600" dirty="0">
                          <a:effectLst/>
                        </a:rPr>
                        <a:t>służyć temu ma permanentna diagnoza </a:t>
                      </a:r>
                      <a:r>
                        <a:rPr lang="pl-PL" sz="1600" dirty="0" smtClean="0">
                          <a:effectLst/>
                        </a:rPr>
                        <a:t>edukacyjno-wychowawcza</a:t>
                      </a:r>
                      <a:r>
                        <a:rPr lang="pl-PL" sz="1600" dirty="0">
                          <a:effectLst/>
                        </a:rPr>
                        <a:t>, która pozwala ustalić stan faktyczny prezentowanych postaw wychowanków i stopień zaawansowania teoretycznego oraz praktycznego w edukacji. 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Oferty edukacyjne </a:t>
                      </a:r>
                      <a:r>
                        <a:rPr lang="pl-PL" sz="1600" dirty="0" smtClean="0">
                          <a:effectLst/>
                        </a:rPr>
                        <a:t>szkół/placówek </a:t>
                      </a:r>
                      <a:r>
                        <a:rPr lang="pl-PL" sz="1600" dirty="0">
                          <a:effectLst/>
                        </a:rPr>
                        <a:t>wychodzą naprzeciw potrzebom rynku pracy i w pełni zaspokajają potrzeby edukacyjne </a:t>
                      </a:r>
                      <a:r>
                        <a:rPr lang="pl-PL" sz="1600" dirty="0" smtClean="0">
                          <a:effectLst/>
                        </a:rPr>
                        <a:t>uczniów/wychowanków</a:t>
                      </a:r>
                      <a:r>
                        <a:rPr lang="pl-PL" sz="1600" dirty="0">
                          <a:effectLst/>
                        </a:rPr>
                        <a:t>, oczekiwania rodziców oraz partnerów szkoły. 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W ocenie uczniów nie wszystkie zajęcia lekcyjne są dla nich ciekawe i atrakcyjne. </a:t>
                      </a:r>
                    </a:p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Są szkoły, w których nie wykorzystuje się wniosków </a:t>
                      </a:r>
                      <a:r>
                        <a:rPr lang="pl-PL" sz="1600" dirty="0" smtClean="0">
                          <a:effectLst/>
                        </a:rPr>
                        <a:t>                 z </a:t>
                      </a:r>
                      <a:r>
                        <a:rPr lang="pl-PL" sz="1600" dirty="0">
                          <a:effectLst/>
                        </a:rPr>
                        <a:t>monitoringu </a:t>
                      </a:r>
                      <a:r>
                        <a:rPr lang="pl-PL" sz="1600" dirty="0" smtClean="0">
                          <a:effectLst/>
                        </a:rPr>
                        <a:t>jakości                            </a:t>
                      </a:r>
                      <a:r>
                        <a:rPr lang="pl-PL" sz="1600" dirty="0">
                          <a:effectLst/>
                        </a:rPr>
                        <a:t>i efektywności procesu nauczania-uczenia się do planowania procesów edukacyjnych. 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3470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Zasadnicze szkoły zawodowe przy MOW, SOSW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11214907"/>
              </p:ext>
            </p:extLst>
          </p:nvPr>
        </p:nvGraphicFramePr>
        <p:xfrm>
          <a:off x="1259631" y="1267857"/>
          <a:ext cx="7674818" cy="267662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792088"/>
                <a:gridCol w="3384376"/>
                <a:gridCol w="3066305"/>
              </a:tblGrid>
              <a:tr h="2689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90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207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Procesy c.d.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3</a:t>
                      </a:r>
                      <a:r>
                        <a:rPr lang="pl-PL" sz="1600" dirty="0">
                          <a:effectLst/>
                        </a:rPr>
                        <a:t>. Procesy edukacyjno-wychowawcze </a:t>
                      </a:r>
                      <a:r>
                        <a:rPr lang="pl-PL" sz="1600" dirty="0" smtClean="0">
                          <a:effectLst/>
                        </a:rPr>
                        <a:t>szkół/placówek </a:t>
                      </a:r>
                      <a:r>
                        <a:rPr lang="pl-PL" sz="1600" dirty="0">
                          <a:effectLst/>
                        </a:rPr>
                        <a:t>podlegają planowaniu holistycznemu przejawiającemu się </a:t>
                      </a:r>
                      <a:r>
                        <a:rPr lang="pl-PL" sz="1600" dirty="0" smtClean="0">
                          <a:effectLst/>
                        </a:rPr>
                        <a:t>  w </a:t>
                      </a:r>
                      <a:r>
                        <a:rPr lang="pl-PL" sz="1600" dirty="0">
                          <a:effectLst/>
                        </a:rPr>
                        <a:t>korelacji międzyprzedmiotowej oraz współpracy nauczycieli </a:t>
                      </a:r>
                      <a:r>
                        <a:rPr lang="pl-PL" sz="1600" dirty="0" smtClean="0">
                          <a:effectLst/>
                        </a:rPr>
                        <a:t>                    w </a:t>
                      </a:r>
                      <a:r>
                        <a:rPr lang="pl-PL" sz="1600" dirty="0">
                          <a:effectLst/>
                        </a:rPr>
                        <a:t>ramach zespołów przedmiotowych </a:t>
                      </a:r>
                      <a:r>
                        <a:rPr lang="pl-PL" sz="1600" dirty="0" smtClean="0">
                          <a:effectLst/>
                        </a:rPr>
                        <a:t>     </a:t>
                      </a:r>
                      <a:r>
                        <a:rPr lang="pl-PL" sz="1600" baseline="0" dirty="0" smtClean="0">
                          <a:effectLst/>
                        </a:rPr>
                        <a:t>                                </a:t>
                      </a:r>
                      <a:r>
                        <a:rPr lang="pl-PL" sz="1600" dirty="0" smtClean="0">
                          <a:effectLst/>
                        </a:rPr>
                        <a:t>i </a:t>
                      </a:r>
                      <a:r>
                        <a:rPr lang="pl-PL" sz="1600" dirty="0">
                          <a:effectLst/>
                        </a:rPr>
                        <a:t>wychowawczych. 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3</a:t>
                      </a:r>
                      <a:r>
                        <a:rPr lang="pl-PL" sz="1600" dirty="0">
                          <a:effectLst/>
                        </a:rPr>
                        <a:t>. Są szkoły, w których organizacja procesów edukacyjnych nie zawsze sprzyja uczeniu się. 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5977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Zasadnicze szkoły zawodowe przy MOW, SOSW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99818979"/>
              </p:ext>
            </p:extLst>
          </p:nvPr>
        </p:nvGraphicFramePr>
        <p:xfrm>
          <a:off x="1259631" y="1267857"/>
          <a:ext cx="7674818" cy="424488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1368152"/>
                <a:gridCol w="3240360"/>
                <a:gridCol w="2634257"/>
              </a:tblGrid>
              <a:tr h="2689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90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207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3</a:t>
                      </a:r>
                      <a:r>
                        <a:rPr lang="pl-PL" sz="1600" dirty="0">
                          <a:effectLst/>
                        </a:rPr>
                        <a:t>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Współpraca ze środowiskiem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</a:t>
                      </a:r>
                      <a:r>
                        <a:rPr lang="pl-PL" sz="1600" dirty="0" smtClean="0">
                          <a:effectLst/>
                        </a:rPr>
                        <a:t>Szkoły/placówki </a:t>
                      </a:r>
                      <a:r>
                        <a:rPr lang="pl-PL" sz="1600" dirty="0">
                          <a:effectLst/>
                        </a:rPr>
                        <a:t>zabiegają </a:t>
                      </a:r>
                      <a:r>
                        <a:rPr lang="pl-PL" sz="1600" dirty="0" smtClean="0">
                          <a:effectLst/>
                        </a:rPr>
                        <a:t>                   o dobre </a:t>
                      </a:r>
                      <a:r>
                        <a:rPr lang="pl-PL" sz="1600" dirty="0">
                          <a:effectLst/>
                        </a:rPr>
                        <a:t>relacje z lokalnym środowiskiem, identyfikują jego potrzeby </a:t>
                      </a:r>
                      <a:r>
                        <a:rPr lang="pl-PL" sz="1600" dirty="0" smtClean="0">
                          <a:effectLst/>
                        </a:rPr>
                        <a:t>i </a:t>
                      </a:r>
                      <a:r>
                        <a:rPr lang="pl-PL" sz="1600" dirty="0">
                          <a:effectLst/>
                        </a:rPr>
                        <a:t>możliwości oraz prowadzą działania, które mają na celu zaspokojenie potrzeb współpracujących podmiotów. 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Społeczności szkolno-wychowawczej losy absolwentów nie są obojętne, absolwenci często służą informacją i poradą na tzw. „żywych spotkaniach z tymi, którym się udało”. 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Z uwagi na interwencyjny charakter ośrodka i miejsce zamieszkania rodziców (teren całego kraju) rodzice rzadko uczestniczą </a:t>
                      </a:r>
                      <a:r>
                        <a:rPr lang="pl-PL" sz="1600" dirty="0" smtClean="0">
                          <a:effectLst/>
                        </a:rPr>
                        <a:t>                     w </a:t>
                      </a:r>
                      <a:r>
                        <a:rPr lang="pl-PL" sz="1600" dirty="0">
                          <a:effectLst/>
                        </a:rPr>
                        <a:t>działaniach organizowanych przez szkołę oraz w niewielkim zakresie biorą udział </a:t>
                      </a:r>
                      <a:r>
                        <a:rPr lang="pl-PL" sz="1600" dirty="0" smtClean="0">
                          <a:effectLst/>
                        </a:rPr>
                        <a:t>                              w </a:t>
                      </a:r>
                      <a:r>
                        <a:rPr lang="pl-PL" sz="1600" dirty="0">
                          <a:effectLst/>
                        </a:rPr>
                        <a:t>podejmowaniu decyzji dotyczących życia szkoły. 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0557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08862"/>
          </a:xfrm>
        </p:spPr>
        <p:txBody>
          <a:bodyPr>
            <a:norm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Podstawowe kierunki polityki oświatowej państwa             w roku szkolnym 2013/2014</a:t>
            </a:r>
            <a:endParaRPr lang="pl-PL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124744"/>
            <a:ext cx="7406640" cy="4752528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endPara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Kierunki realizacji zadań z zakresu nadzoru pedagogicznego obejmują:</a:t>
            </a:r>
          </a:p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w zakresie kontroli:</a:t>
            </a:r>
          </a:p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w publicznych przedszkolach, szkołach podstawowych,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gimnazjach, oddziałach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ogólnodostępnych lub/i integracyjnych:</a:t>
            </a:r>
          </a:p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,,Organizacja kształcenia uczniów niepełnosprawnych</a:t>
            </a:r>
          </a:p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przedszkolach, szkołach i oddziałach ogólnodostępnych lub</a:t>
            </a:r>
          </a:p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integracyjnych";</a:t>
            </a:r>
          </a:p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w publicznych technikach:</a:t>
            </a:r>
          </a:p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„Zgodność szkolnego planu nauczania technikum z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ramowym planem nauczania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ww. szkoły";</a:t>
            </a: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6870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Zasadnicze szkoły zawodowe przy MOW, SOSW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790935"/>
              </p:ext>
            </p:extLst>
          </p:nvPr>
        </p:nvGraphicFramePr>
        <p:xfrm>
          <a:off x="1259631" y="1267857"/>
          <a:ext cx="7674818" cy="368404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1368152"/>
                <a:gridCol w="3240360"/>
                <a:gridCol w="2634257"/>
              </a:tblGrid>
              <a:tr h="2689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90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207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3</a:t>
                      </a:r>
                      <a:r>
                        <a:rPr lang="pl-PL" sz="1600" dirty="0">
                          <a:effectLst/>
                        </a:rPr>
                        <a:t>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Współpraca ze </a:t>
                      </a:r>
                      <a:r>
                        <a:rPr lang="pl-PL" sz="1600" dirty="0" smtClean="0">
                          <a:effectLst/>
                        </a:rPr>
                        <a:t>środowiskiem c.d.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3</a:t>
                      </a:r>
                      <a:r>
                        <a:rPr lang="pl-PL" sz="1600" dirty="0">
                          <a:effectLst/>
                        </a:rPr>
                        <a:t>. </a:t>
                      </a:r>
                      <a:r>
                        <a:rPr lang="pl-PL" sz="1600" dirty="0" smtClean="0">
                          <a:effectLst/>
                        </a:rPr>
                        <a:t>Szkoły/placówki </a:t>
                      </a:r>
                      <a:r>
                        <a:rPr lang="pl-PL" sz="1600" dirty="0">
                          <a:effectLst/>
                        </a:rPr>
                        <a:t>czynią wiele </a:t>
                      </a:r>
                      <a:r>
                        <a:rPr lang="pl-PL" sz="1600" dirty="0" smtClean="0">
                          <a:effectLst/>
                        </a:rPr>
                        <a:t>                w </a:t>
                      </a:r>
                      <a:r>
                        <a:rPr lang="pl-PL" sz="1600" dirty="0">
                          <a:effectLst/>
                        </a:rPr>
                        <a:t>zakresie utrzymania </a:t>
                      </a:r>
                      <a:r>
                        <a:rPr lang="pl-PL" sz="1600" dirty="0" smtClean="0">
                          <a:effectLst/>
                        </a:rPr>
                        <a:t>łączności             </a:t>
                      </a:r>
                      <a:r>
                        <a:rPr lang="pl-PL" sz="1600" dirty="0">
                          <a:effectLst/>
                        </a:rPr>
                        <a:t>z rodzicami / prawnymi opiekunami swoich wychowanków, stwarzając możliwości współuczestniczenia </a:t>
                      </a:r>
                      <a:r>
                        <a:rPr lang="pl-PL" sz="1600" dirty="0" smtClean="0">
                          <a:effectLst/>
                        </a:rPr>
                        <a:t>             w </a:t>
                      </a:r>
                      <a:r>
                        <a:rPr lang="pl-PL" sz="1600" dirty="0">
                          <a:effectLst/>
                        </a:rPr>
                        <a:t>podejmowanych decyzjach, realizowanych działaniach </a:t>
                      </a:r>
                      <a:r>
                        <a:rPr lang="pl-PL" sz="1600" dirty="0" smtClean="0">
                          <a:effectLst/>
                        </a:rPr>
                        <a:t>                       w </a:t>
                      </a:r>
                      <a:r>
                        <a:rPr lang="pl-PL" sz="1600" dirty="0">
                          <a:effectLst/>
                        </a:rPr>
                        <a:t>stosunku do podopiecznych, pomimo ograniczonego kontaktu bezpośredniego ze szkołą / placówką. 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558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Zasadnicze szkoły zawodowe przy MOW, SOSW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71397605"/>
              </p:ext>
            </p:extLst>
          </p:nvPr>
        </p:nvGraphicFramePr>
        <p:xfrm>
          <a:off x="1259631" y="1267857"/>
          <a:ext cx="7674818" cy="508612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1152128"/>
                <a:gridCol w="3168352"/>
                <a:gridCol w="2922289"/>
              </a:tblGrid>
              <a:tr h="2689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90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207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4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Zarządzanie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1. Zdecydowana większość działań planowana i realizowana jest wspólnie,  a pojawiające</a:t>
                      </a:r>
                      <a:r>
                        <a:rPr lang="pl-PL" sz="1600" baseline="0" dirty="0" smtClean="0">
                          <a:effectLst/>
                        </a:rPr>
                        <a:t> </a:t>
                      </a:r>
                      <a:r>
                        <a:rPr lang="pl-PL" sz="1600" dirty="0" smtClean="0">
                          <a:effectLst/>
                        </a:rPr>
                        <a:t>się                  w pracy problemy rozwiązywane są najczęściej w zespołach ogólnoprzedmiotowych, praktycznej nauki zawodów                   i w grupach wychowawczych. 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2</a:t>
                      </a:r>
                      <a:r>
                        <a:rPr lang="pl-PL" sz="1600" dirty="0">
                          <a:effectLst/>
                        </a:rPr>
                        <a:t>. Wnioski z wewnętrznego nadzoru pedagogicznego wykorzystywane są do planowania pracy szkoły </a:t>
                      </a:r>
                      <a:r>
                        <a:rPr lang="pl-PL" sz="1600" dirty="0" smtClean="0">
                          <a:effectLst/>
                        </a:rPr>
                        <a:t>                 i </a:t>
                      </a:r>
                      <a:r>
                        <a:rPr lang="pl-PL" sz="1600" dirty="0">
                          <a:effectLst/>
                        </a:rPr>
                        <a:t>wprowadzenia prorozwojowych zmian </a:t>
                      </a:r>
                      <a:r>
                        <a:rPr lang="pl-PL" sz="1600" dirty="0" smtClean="0">
                          <a:effectLst/>
                        </a:rPr>
                        <a:t>w </a:t>
                      </a:r>
                      <a:r>
                        <a:rPr lang="pl-PL" sz="1600" dirty="0">
                          <a:effectLst/>
                        </a:rPr>
                        <a:t>funkcjonowaniu ośrodka dotyczących aktywizacji społecznej młodzieży </a:t>
                      </a:r>
                      <a:r>
                        <a:rPr lang="pl-PL" sz="1600" dirty="0" smtClean="0">
                          <a:effectLst/>
                        </a:rPr>
                        <a:t>i </a:t>
                      </a:r>
                      <a:r>
                        <a:rPr lang="pl-PL" sz="1600" dirty="0">
                          <a:effectLst/>
                        </a:rPr>
                        <a:t>praktycznej nauki zawodu. 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Nie we wszystkich szkołach odbywały się szkolenia dotyczące metod i form współpracy zespołowej osób zatrudnionych w </a:t>
                      </a:r>
                      <a:r>
                        <a:rPr lang="pl-PL" sz="1600" dirty="0" smtClean="0">
                          <a:effectLst/>
                        </a:rPr>
                        <a:t>szkole/ </a:t>
                      </a:r>
                      <a:r>
                        <a:rPr lang="pl-PL" sz="1600" dirty="0">
                          <a:effectLst/>
                        </a:rPr>
                        <a:t>placówce, pracowników </a:t>
                      </a:r>
                      <a:r>
                        <a:rPr lang="pl-PL" sz="1600" dirty="0" smtClean="0">
                          <a:effectLst/>
                        </a:rPr>
                        <a:t>pedagogicznych                                    </a:t>
                      </a:r>
                      <a:r>
                        <a:rPr lang="pl-PL" sz="1600" dirty="0">
                          <a:effectLst/>
                        </a:rPr>
                        <a:t>i niepedagogicznych.</a:t>
                      </a:r>
                    </a:p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Wzbogacanie warunków lokalowych i wyposażenia realizowane jest w dużej mierze własnymi siłami.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6688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Zasadnicze szkoły zawodowe przy MOW, SOSW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6839763"/>
              </p:ext>
            </p:extLst>
          </p:nvPr>
        </p:nvGraphicFramePr>
        <p:xfrm>
          <a:off x="1259631" y="1267857"/>
          <a:ext cx="7674818" cy="424488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1152128"/>
                <a:gridCol w="3168352"/>
                <a:gridCol w="2922289"/>
              </a:tblGrid>
              <a:tr h="2689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90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207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4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00" baseline="0" dirty="0" smtClean="0">
                          <a:effectLst/>
                        </a:rPr>
                        <a:t>Zarządzanie c.d.</a:t>
                      </a:r>
                      <a:endParaRPr lang="pl-PL" sz="15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3</a:t>
                      </a:r>
                      <a:r>
                        <a:rPr lang="pl-PL" sz="1600" dirty="0">
                          <a:effectLst/>
                        </a:rPr>
                        <a:t>. Nauczyciele poszczególnych przedmiotów i wychowawcy wymieniają się wiedzą na temat uczniów, konsultują w zespołach metody oddziaływań </a:t>
                      </a:r>
                      <a:r>
                        <a:rPr lang="pl-PL" sz="1600" dirty="0" smtClean="0">
                          <a:effectLst/>
                        </a:rPr>
                        <a:t>wychowawczo-resocjalizacyjnych                                    i </a:t>
                      </a:r>
                      <a:r>
                        <a:rPr lang="pl-PL" sz="1600" dirty="0">
                          <a:effectLst/>
                        </a:rPr>
                        <a:t>edukacyjnych, monitorują zachowanie </a:t>
                      </a:r>
                      <a:r>
                        <a:rPr lang="pl-PL" sz="1600" dirty="0" smtClean="0">
                          <a:effectLst/>
                        </a:rPr>
                        <a:t>wychowanków                  </a:t>
                      </a:r>
                      <a:r>
                        <a:rPr lang="pl-PL" sz="1600" dirty="0">
                          <a:effectLst/>
                        </a:rPr>
                        <a:t>z podwyższonej grupy ryzyka oraz wspierają się wzajemnie </a:t>
                      </a:r>
                      <a:r>
                        <a:rPr lang="pl-PL" sz="1600" dirty="0" smtClean="0">
                          <a:effectLst/>
                        </a:rPr>
                        <a:t>                      w </a:t>
                      </a:r>
                      <a:r>
                        <a:rPr lang="pl-PL" sz="1600" dirty="0">
                          <a:effectLst/>
                        </a:rPr>
                        <a:t>realizacji założeń </a:t>
                      </a:r>
                      <a:r>
                        <a:rPr lang="pl-PL" sz="1600" dirty="0" smtClean="0">
                          <a:effectLst/>
                        </a:rPr>
                        <a:t>programowych i </a:t>
                      </a:r>
                      <a:r>
                        <a:rPr lang="pl-PL" sz="1600" dirty="0">
                          <a:effectLst/>
                        </a:rPr>
                        <a:t>w rozwiązywaniu problemów swoich podopiecznych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6509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Poradnie psychologiczno-pedagogiczne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69430644"/>
              </p:ext>
            </p:extLst>
          </p:nvPr>
        </p:nvGraphicFramePr>
        <p:xfrm>
          <a:off x="1259631" y="1267857"/>
          <a:ext cx="7674818" cy="521525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1152128"/>
                <a:gridCol w="3456384"/>
                <a:gridCol w="2634257"/>
              </a:tblGrid>
              <a:tr h="2689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90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409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Efekty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Nie badano tego obszaru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Nie badano tego obszaru.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Procesy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Formy pomocy oferowane przez specjalistów poradni wynikają </a:t>
                      </a:r>
                      <a:r>
                        <a:rPr lang="pl-PL" sz="1600" dirty="0" smtClean="0">
                          <a:effectLst/>
                        </a:rPr>
                        <a:t>                     z </a:t>
                      </a:r>
                      <a:r>
                        <a:rPr lang="pl-PL" sz="1600" dirty="0">
                          <a:effectLst/>
                        </a:rPr>
                        <a:t>koncepcji pracy, diagnozy potrzeb</a:t>
                      </a:r>
                      <a:r>
                        <a:rPr lang="pl-PL" sz="1600" dirty="0" smtClean="0">
                          <a:effectLst/>
                        </a:rPr>
                        <a:t>, ewaluacji wewnętrznej i </a:t>
                      </a:r>
                      <a:r>
                        <a:rPr lang="pl-PL" sz="1600" dirty="0">
                          <a:effectLst/>
                        </a:rPr>
                        <a:t>podlegają modyfikacjom, mającym na celu poszerzenie oferty placówek, np.: </a:t>
                      </a:r>
                      <a:r>
                        <a:rPr lang="pl-PL" sz="1600" dirty="0" smtClean="0">
                          <a:effectLst/>
                        </a:rPr>
                        <a:t>                o </a:t>
                      </a:r>
                      <a:r>
                        <a:rPr lang="pl-PL" sz="1600" dirty="0">
                          <a:effectLst/>
                        </a:rPr>
                        <a:t>terapię EEG Biofeedback, wspomaganie rozwoju małego dziecka, grup wsparcia dla rodziców itp.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2. Planowanie i doskonalenie procesów edukacyjnych, przebiegających </a:t>
                      </a:r>
                      <a:r>
                        <a:rPr lang="pl-PL" sz="1600" dirty="0" smtClean="0">
                          <a:effectLst/>
                        </a:rPr>
                        <a:t>                  w </a:t>
                      </a:r>
                      <a:r>
                        <a:rPr lang="pl-PL" sz="1600" dirty="0">
                          <a:effectLst/>
                        </a:rPr>
                        <a:t>poradni odbywa się w oparciu </a:t>
                      </a:r>
                      <a:r>
                        <a:rPr lang="pl-PL" sz="1600" dirty="0" smtClean="0">
                          <a:effectLst/>
                        </a:rPr>
                        <a:t>              o </a:t>
                      </a:r>
                      <a:r>
                        <a:rPr lang="pl-PL" sz="1600" dirty="0">
                          <a:effectLst/>
                        </a:rPr>
                        <a:t>systematyczny monitoring ich efektywności prowadzony przez wszystkich pracowników poradni</a:t>
                      </a:r>
                      <a:r>
                        <a:rPr lang="pl-PL" sz="1600" dirty="0" smtClean="0">
                          <a:effectLst/>
                        </a:rPr>
                        <a:t>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4945" indent="-194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Poradnie rzadko realizują programy autorskie.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4805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Poradnie psychologiczno-pedagogiczne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26093192"/>
              </p:ext>
            </p:extLst>
          </p:nvPr>
        </p:nvGraphicFramePr>
        <p:xfrm>
          <a:off x="1259631" y="1267857"/>
          <a:ext cx="7674818" cy="491994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1296144"/>
                <a:gridCol w="3312368"/>
                <a:gridCol w="2634257"/>
              </a:tblGrid>
              <a:tr h="2689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90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207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Procesy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3</a:t>
                      </a:r>
                      <a:r>
                        <a:rPr lang="pl-PL" sz="1600" dirty="0">
                          <a:effectLst/>
                        </a:rPr>
                        <a:t>. Placówki zwiększają dostępność swoich usług poprzez działania podejmowane poza swoimi siedzibami, dostosowanie godzin pracy do oczekiwań klientów oraz współpracę z podmiotami działającymi na rzecz dzieci </a:t>
                      </a:r>
                      <a:r>
                        <a:rPr lang="pl-PL" sz="1600" dirty="0" smtClean="0">
                          <a:effectLst/>
                        </a:rPr>
                        <a:t>                    i </a:t>
                      </a:r>
                      <a:r>
                        <a:rPr lang="pl-PL" sz="1600" dirty="0">
                          <a:effectLst/>
                        </a:rPr>
                        <a:t>rodziny.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4945" indent="-194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3.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Współpraca ze środowiskiem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1. Poradnie korzystają z zasobów środowiska, a współpraca </a:t>
                      </a:r>
                      <a:r>
                        <a:rPr lang="pl-PL" sz="1600" dirty="0" smtClean="0">
                          <a:effectLst/>
                        </a:rPr>
                        <a:t>                         z </a:t>
                      </a:r>
                      <a:r>
                        <a:rPr lang="pl-PL" sz="1600" dirty="0">
                          <a:effectLst/>
                        </a:rPr>
                        <a:t>podmiotami w nim działającymi korzystnie wpływa na ich rozwój </a:t>
                      </a:r>
                      <a:r>
                        <a:rPr lang="pl-PL" sz="1600" dirty="0" smtClean="0">
                          <a:effectLst/>
                        </a:rPr>
                        <a:t>                i </a:t>
                      </a:r>
                      <a:r>
                        <a:rPr lang="pl-PL" sz="1600" dirty="0">
                          <a:effectLst/>
                        </a:rPr>
                        <a:t>wizerunek. Są postrzegane jako placówki zapewniające wysoką jakość prowadzonych usług. 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 Słabą stroną jest współpraca z rodzicami.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9067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Ewaluacje zewnętrzne – wnioski i rekomendacje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/>
              <a:t>Poradnie psychologiczno-pedagogiczne</a:t>
            </a:r>
            <a:endParaRPr lang="pl-PL" sz="22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70868114"/>
              </p:ext>
            </p:extLst>
          </p:nvPr>
        </p:nvGraphicFramePr>
        <p:xfrm>
          <a:off x="1259631" y="1267857"/>
          <a:ext cx="7674818" cy="540911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2049"/>
                <a:gridCol w="1296144"/>
                <a:gridCol w="4176464"/>
                <a:gridCol w="1770161"/>
              </a:tblGrid>
              <a:tr h="2689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Badany </a:t>
                      </a:r>
                      <a:r>
                        <a:rPr lang="pl-PL" sz="1600" dirty="0">
                          <a:effectLst/>
                        </a:rPr>
                        <a:t>obszar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Wyniki ewaluacji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90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Mocne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Słabe strony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3" marR="41003" marT="0" marB="0" anchor="ctr"/>
                </a:tc>
              </a:tr>
              <a:tr h="207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Współpraca ze </a:t>
                      </a:r>
                      <a:r>
                        <a:rPr lang="pl-PL" sz="1600" dirty="0" smtClean="0">
                          <a:effectLst/>
                        </a:rPr>
                        <a:t>środowiskiem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c.d.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2</a:t>
                      </a:r>
                      <a:r>
                        <a:rPr lang="pl-PL" sz="1600" dirty="0">
                          <a:effectLst/>
                        </a:rPr>
                        <a:t>. Szeroka działalność promocyjno-informacyjna za pomocą różnych środków przekazu (własna strona internetowa, foldery, ulotki, artykuły </a:t>
                      </a:r>
                      <a:r>
                        <a:rPr lang="pl-PL" sz="1600" dirty="0" smtClean="0">
                          <a:effectLst/>
                        </a:rPr>
                        <a:t>            w </a:t>
                      </a:r>
                      <a:r>
                        <a:rPr lang="pl-PL" sz="1600" dirty="0">
                          <a:effectLst/>
                        </a:rPr>
                        <a:t>prasie) oraz otwartość i elastyczność pracowników przyczyniają się do poszerzania wiedzy na temat zakresu usług poradni </a:t>
                      </a:r>
                      <a:r>
                        <a:rPr lang="pl-PL" sz="1600" dirty="0" smtClean="0">
                          <a:effectLst/>
                        </a:rPr>
                        <a:t>                 w </a:t>
                      </a:r>
                      <a:r>
                        <a:rPr lang="pl-PL" sz="1600" dirty="0">
                          <a:effectLst/>
                        </a:rPr>
                        <a:t>środowisku lokalnym jak również pozyskiwania nowych klientów.</a:t>
                      </a:r>
                    </a:p>
                    <a:p>
                      <a:pPr marL="142240" indent="-142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3. Poradnie prowadzą szeroką działalność edukacyjną poprzez publikacje artykułów </a:t>
                      </a:r>
                      <a:r>
                        <a:rPr lang="pl-PL" sz="1600" dirty="0" smtClean="0">
                          <a:effectLst/>
                        </a:rPr>
                        <a:t>              w </a:t>
                      </a:r>
                      <a:r>
                        <a:rPr lang="pl-PL" sz="1600" dirty="0">
                          <a:effectLst/>
                        </a:rPr>
                        <a:t>czasopismach specjalistycznych oraz na swoich stronach internetowych, a także przygotowywanie materiałów dydaktyczno-wychowawczych dla określonej grupy klientów (rodzice, nauczyciele).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1047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3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4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Zarządzanie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Nie badano tego obszaru</a:t>
                      </a:r>
                      <a:endParaRPr lang="pl-PL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Nie badano tego obszaru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4621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lvl="0" algn="ctr"/>
            <a:r>
              <a:rPr lang="pl-PL" sz="2200" dirty="0"/>
              <a:t>Wnioski z kontroli w zakresie zgodności z przepisami prawa organizacji pracy świetlicy szkolnej zorganizowanej w  publicznej szkole podstawowej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132856"/>
            <a:ext cx="7406640" cy="4392488"/>
          </a:xfrm>
          <a:prstGeom prst="rect">
            <a:avLst/>
          </a:prstGeom>
        </p:spPr>
        <p:txBody>
          <a:bodyPr tIns="0">
            <a:normAutofit lnSpcReduction="1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pl-PL" sz="2200" i="1" dirty="0" smtClean="0"/>
              <a:t>Celem </a:t>
            </a:r>
            <a:r>
              <a:rPr lang="pl-PL" sz="2200" i="1" dirty="0"/>
              <a:t>kontroli była ocena zgodności przestrzegania przez publiczne szkoły podstawowe przepisów art. 67 ust. 1 pkt. 3 ustawy z dnia </a:t>
            </a:r>
            <a:r>
              <a:rPr lang="pl-PL" sz="2200" i="1" dirty="0" smtClean="0"/>
              <a:t/>
            </a:r>
            <a:br>
              <a:rPr lang="pl-PL" sz="2200" i="1" dirty="0" smtClean="0"/>
            </a:br>
            <a:r>
              <a:rPr lang="pl-PL" sz="2200" i="1" dirty="0" smtClean="0"/>
              <a:t>7 </a:t>
            </a:r>
            <a:r>
              <a:rPr lang="pl-PL" sz="2200" i="1" dirty="0"/>
              <a:t>września 1991 roku o systemie oświaty oraz zgodności organizacji pracy świetlicy szkolnej z przepisami prawa. </a:t>
            </a:r>
            <a:endParaRPr lang="pl-PL" sz="2200" dirty="0"/>
          </a:p>
          <a:p>
            <a:pPr algn="just"/>
            <a:r>
              <a:rPr lang="pl-PL" sz="2200" dirty="0"/>
              <a:t>Kontrola została zrealizowana w okresie od listopada 2012r.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do </a:t>
            </a:r>
            <a:r>
              <a:rPr lang="pl-PL" sz="2200" dirty="0"/>
              <a:t>lutego 2013 roku.</a:t>
            </a:r>
          </a:p>
          <a:p>
            <a:pPr algn="just"/>
            <a:r>
              <a:rPr lang="pl-PL" sz="2200" b="1" dirty="0"/>
              <a:t>Kontrolą objęto 47 publicznych szkół podstawowych, </a:t>
            </a:r>
            <a:r>
              <a:rPr lang="pl-PL" sz="2200" b="1" dirty="0" smtClean="0"/>
              <a:t/>
            </a:r>
            <a:br>
              <a:rPr lang="pl-PL" sz="2200" b="1" dirty="0" smtClean="0"/>
            </a:br>
            <a:r>
              <a:rPr lang="pl-PL" sz="2200" b="1" dirty="0" smtClean="0"/>
              <a:t>(</a:t>
            </a:r>
            <a:r>
              <a:rPr lang="pl-PL" sz="2200" b="1" dirty="0"/>
              <a:t>z tego 23 w okresie listopad - grudzień 2012r</a:t>
            </a:r>
            <a:r>
              <a:rPr lang="pl-PL" sz="2200" b="1" dirty="0" smtClean="0"/>
              <a:t>.)</a:t>
            </a:r>
          </a:p>
          <a:p>
            <a:pPr algn="just"/>
            <a:r>
              <a:rPr lang="pl-PL" sz="2200" dirty="0"/>
              <a:t>Wyniki przeprowadzonych kontroli były podstawą do wydania </a:t>
            </a:r>
            <a:r>
              <a:rPr lang="pl-PL" sz="2200" b="1" dirty="0" smtClean="0"/>
              <a:t>4. dyrektorom </a:t>
            </a:r>
            <a:r>
              <a:rPr lang="pl-PL" sz="2200" b="1" dirty="0"/>
              <a:t>publicznych szkół podstawowych </a:t>
            </a:r>
            <a:r>
              <a:rPr lang="pl-PL" sz="2200" b="1" dirty="0" smtClean="0"/>
              <a:t/>
            </a:r>
            <a:br>
              <a:rPr lang="pl-PL" sz="2200" b="1" dirty="0" smtClean="0"/>
            </a:br>
            <a:r>
              <a:rPr lang="pl-PL" sz="2200" b="1" dirty="0" smtClean="0"/>
              <a:t>5. </a:t>
            </a:r>
            <a:r>
              <a:rPr lang="pl-PL" sz="2200" b="1" dirty="0"/>
              <a:t>zaleceń,</a:t>
            </a:r>
            <a:r>
              <a:rPr lang="pl-PL" sz="2200" dirty="0"/>
              <a:t> </a:t>
            </a:r>
            <a:r>
              <a:rPr lang="pl-PL" sz="2200" b="1" dirty="0"/>
              <a:t>sformułowania </a:t>
            </a:r>
            <a:r>
              <a:rPr lang="pl-PL" sz="2200" b="1" dirty="0" smtClean="0"/>
              <a:t>25. wniosków  i </a:t>
            </a:r>
            <a:r>
              <a:rPr lang="pl-PL" sz="2200" b="1" dirty="0"/>
              <a:t>uwag (z tego 4 zalecenia w </a:t>
            </a:r>
            <a:r>
              <a:rPr lang="pl-PL" sz="2200" b="1" dirty="0" smtClean="0"/>
              <a:t>3.</a:t>
            </a:r>
            <a:r>
              <a:rPr lang="pl-PL" sz="2200" b="1" dirty="0"/>
              <a:t> szkołach wydano w okresie listopad - grudzień 2012r</a:t>
            </a:r>
            <a:r>
              <a:rPr lang="pl-PL" sz="2200" b="1" dirty="0" smtClean="0"/>
              <a:t>.)</a:t>
            </a:r>
            <a:endParaRPr lang="pl-PL" sz="2200" dirty="0"/>
          </a:p>
        </p:txBody>
      </p:sp>
    </p:spTree>
    <p:extLst>
      <p:ext uri="{BB962C8B-B14F-4D97-AF65-F5344CB8AC3E}">
        <p14:creationId xmlns="" xmlns:p14="http://schemas.microsoft.com/office/powerpoint/2010/main" val="343813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lvl="0" algn="ctr"/>
            <a:r>
              <a:rPr lang="pl-PL" sz="2200" dirty="0"/>
              <a:t>Wnioski z kontroli w zakresie zgodności z przepisami prawa organizacji pracy świetlicy szkolnej zorganizowanej w  publicznej szkole podstawowej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132856"/>
            <a:ext cx="7406640" cy="4392488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sz="2400" dirty="0"/>
              <a:t>Najczęściej wydawane </a:t>
            </a:r>
            <a:r>
              <a:rPr lang="pl-PL" sz="2400" dirty="0" smtClean="0"/>
              <a:t>zalecenia:</a:t>
            </a:r>
            <a:endParaRPr lang="pl-PL" sz="2400" dirty="0"/>
          </a:p>
          <a:p>
            <a:pPr marL="370332" lvl="0" indent="-342900" algn="just">
              <a:buFont typeface="Arial" pitchFamily="34" charset="0"/>
              <a:buChar char="•"/>
            </a:pPr>
            <a:r>
              <a:rPr lang="pl-PL" sz="2400" dirty="0"/>
              <a:t>Zaleca się zorganizować pracę w świetlicy w ten sposób, aby liczba uczniów podczas zajęć prowadzonych przez jednego wychowawcę świetlicy nie przekraczała 25 uczniów, zgodnie z § 7 ust. 2 załącznika nr 2 rozporządzenia MEN z dnia 21 maja 2001 w sprawie ramowych statutów publicznego przedszkola oraz publicznych </a:t>
            </a:r>
            <a:r>
              <a:rPr lang="pl-PL" sz="2400" dirty="0" smtClean="0"/>
              <a:t>szkół.</a:t>
            </a:r>
          </a:p>
          <a:p>
            <a:pPr marL="370332" lvl="0" indent="-342900" algn="just">
              <a:buFont typeface="Arial" pitchFamily="34" charset="0"/>
              <a:buChar char="•"/>
            </a:pPr>
            <a:r>
              <a:rPr lang="pl-PL" sz="2400" dirty="0" smtClean="0"/>
              <a:t>Zaleca </a:t>
            </a:r>
            <a:r>
              <a:rPr lang="pl-PL" sz="2400" dirty="0"/>
              <a:t>się uzupełnić dziennik zajęć w świetlicy, zgodnie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 </a:t>
            </a:r>
            <a:r>
              <a:rPr lang="pl-PL" sz="2400" dirty="0"/>
              <a:t>§ 8a ust. 2 rozporządzenia MEN i S z dnia 19 lutego 2002 r. </a:t>
            </a:r>
            <a:r>
              <a:rPr lang="pl-PL" sz="2400" dirty="0" smtClean="0"/>
              <a:t>w sprawie </a:t>
            </a:r>
            <a:r>
              <a:rPr lang="pl-PL" sz="2400" dirty="0"/>
              <a:t>sposobu prowadzenia przez publiczne przedszkola, szkoły i placówki dokumentacji przebiegu nauczania, działalności wychowawczej i opiekuńczej oraz rodzajów tej dokumentacji.</a:t>
            </a:r>
            <a:endParaRPr lang="pl-PL" sz="2400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771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lvl="0" algn="ctr"/>
            <a:r>
              <a:rPr lang="pl-PL" sz="2200" dirty="0"/>
              <a:t>Wnioski z kontroli w zakresie zgodności z przepisami prawa organizacji pracy świetlicy szkolnej zorganizowanej w  publicznej szkole podstawowej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132856"/>
            <a:ext cx="7406640" cy="4392488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sz="2200" dirty="0"/>
              <a:t>Najczęściej występujące w arkuszach kontroli spostrzeżenia kontrolującego dotyczyły:</a:t>
            </a:r>
          </a:p>
          <a:p>
            <a:pPr marL="484632" indent="-457200" algn="just">
              <a:buFont typeface="+mj-lt"/>
              <a:buAutoNum type="arabicPeriod"/>
            </a:pPr>
            <a:r>
              <a:rPr lang="pl-PL" sz="2200" dirty="0" smtClean="0"/>
              <a:t>Organizacji </a:t>
            </a:r>
            <a:r>
              <a:rPr lang="pl-PL" sz="2200" dirty="0"/>
              <a:t>pracy świetlicy szkolnej zgodnie z przepisami prawa zewnętrznego oraz ustaleniami zawartymi w arkuszu organizacyjnym i statucie szkoły. Prawidłowej dokumentacji </a:t>
            </a:r>
            <a:r>
              <a:rPr lang="pl-PL" sz="2200" dirty="0" smtClean="0"/>
              <a:t>zajęć. Systemu </a:t>
            </a:r>
            <a:r>
              <a:rPr lang="pl-PL" sz="2200" dirty="0"/>
              <a:t>pracy świetlicy, który powinien być adekwatny do potrzeb zgłoszonych przez rodziców. Zróżnicowania wymiaru godzinowego poszczególnych rodzajów zajęć. </a:t>
            </a:r>
            <a:endParaRPr lang="pl-PL" sz="2200" dirty="0" smtClean="0"/>
          </a:p>
          <a:p>
            <a:pPr marL="484632" indent="-457200" algn="just">
              <a:buFont typeface="+mj-lt"/>
              <a:buAutoNum type="arabicPeriod"/>
            </a:pPr>
            <a:r>
              <a:rPr lang="pl-PL" sz="2200" dirty="0" smtClean="0"/>
              <a:t>Zapisów </a:t>
            </a:r>
            <a:r>
              <a:rPr lang="pl-PL" sz="2200" dirty="0"/>
              <a:t>w dzienniku świetlicy, gdzie odnotowywano tylko nieobecności dzieci, które w danym dniu nie były obecne </a:t>
            </a:r>
            <a:r>
              <a:rPr lang="pl-PL" sz="2200" dirty="0" smtClean="0"/>
              <a:t>    w </a:t>
            </a:r>
            <a:r>
              <a:rPr lang="pl-PL" sz="2200" dirty="0"/>
              <a:t>szkole. </a:t>
            </a:r>
          </a:p>
        </p:txBody>
      </p:sp>
    </p:spTree>
    <p:extLst>
      <p:ext uri="{BB962C8B-B14F-4D97-AF65-F5344CB8AC3E}">
        <p14:creationId xmlns="" xmlns:p14="http://schemas.microsoft.com/office/powerpoint/2010/main" val="202421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lvl="0" algn="ctr"/>
            <a:r>
              <a:rPr lang="pl-PL" sz="2200" dirty="0"/>
              <a:t>Wnioski z kontroli w zakresie zgodności z przepisami prawa organizacji pracy świetlicy szkolnej zorganizowanej w  publicznej szkole podstawowej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132856"/>
            <a:ext cx="7406640" cy="4392488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sz="2200" dirty="0" smtClean="0"/>
              <a:t>Wnioski </a:t>
            </a:r>
            <a:r>
              <a:rPr lang="pl-PL" sz="2200" dirty="0"/>
              <a:t>wynikające z analizy wyników kontroli:</a:t>
            </a:r>
            <a:r>
              <a:rPr lang="pl-PL" sz="2200" i="1" dirty="0"/>
              <a:t> </a:t>
            </a:r>
            <a:endParaRPr lang="pl-PL" sz="2200" dirty="0"/>
          </a:p>
          <a:p>
            <a:pPr marL="484632" indent="-457200" algn="just">
              <a:buFont typeface="+mj-lt"/>
              <a:buAutoNum type="arabicPeriod"/>
            </a:pPr>
            <a:r>
              <a:rPr lang="pl-PL" sz="2200" dirty="0" smtClean="0"/>
              <a:t>Wszystkie </a:t>
            </a:r>
            <a:r>
              <a:rPr lang="pl-PL" sz="2200" dirty="0"/>
              <a:t>kontrolowane świetlice są zorganizowane zgodnie z obowiązującymi przepisami prawa.</a:t>
            </a:r>
          </a:p>
          <a:p>
            <a:pPr marL="484632" indent="-457200" algn="just">
              <a:buFont typeface="+mj-lt"/>
              <a:buAutoNum type="arabicPeriod"/>
            </a:pPr>
            <a:r>
              <a:rPr lang="pl-PL" sz="2200" dirty="0" smtClean="0"/>
              <a:t>Prawie </a:t>
            </a:r>
            <a:r>
              <a:rPr lang="pl-PL" sz="2200" dirty="0"/>
              <a:t>wszystkie kontrolowane świetlice (oprócz dwóch) spełniają  oczekiwania rodziców.</a:t>
            </a:r>
            <a:endParaRPr lang="pl-PL" sz="2200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267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08862"/>
          </a:xfrm>
        </p:spPr>
        <p:txBody>
          <a:bodyPr>
            <a:norm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Podstawowe kierunki polityki oświatowej państwa             w roku szkolnym 2013/2014</a:t>
            </a:r>
            <a:endParaRPr lang="pl-PL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124744"/>
            <a:ext cx="7406640" cy="4752528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endPara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w publicznych i niepublicznych zasadniczych szkołach zawodowych,</a:t>
            </a:r>
          </a:p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technikach (z wyłączeniem techników uzupełniających)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szkołach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policealnych:</a:t>
            </a:r>
          </a:p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„Zgodność kształcenia w szkołach zawodowych z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klasyfikacją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zawodów szkolnictwa zawodowego";</a:t>
            </a:r>
          </a:p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d) w publicznych placówkach doskonalenia nauczycieli: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„Realizacja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przez publiczne placówki doskonalenia nauczycieli zadań</a:t>
            </a:r>
          </a:p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polegających na informowaniu szkół i placówek o kierunkach polityki</a:t>
            </a:r>
          </a:p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oświatowej państwa ustalanych przez ministra właściwego do spraw</a:t>
            </a:r>
          </a:p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oświaty i wychowania, zgodnie z art. 35 ust. 2 pkt 1 ustawy o systemie</a:t>
            </a:r>
          </a:p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oświaty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.”;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7792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lvl="0" algn="ctr"/>
            <a:r>
              <a:rPr lang="pl-PL" sz="2200" dirty="0"/>
              <a:t>Wnioski z kontroli przestrzegania przez dyrektora szkoły przepisów dotyczących obowiązku szkolnego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1700808"/>
            <a:ext cx="7406640" cy="482453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pl-PL" sz="2200" i="1" dirty="0"/>
              <a:t>Celem kontroli było sprawdzenie kontrolowania przez dyrektora publicznej szkoły podstawowej lub publicznego gimnazjum, dla których ustalono obwód, spełniania obowiązku szkolnego, o którym mowa w art. 15 ust. 2 ustawy z dnia 7 września 1991r. o systemie oświaty, przez dzieci zamieszkałe w obwodzie tych szkół</a:t>
            </a:r>
            <a:r>
              <a:rPr lang="pl-PL" sz="2200" i="1" dirty="0" smtClean="0"/>
              <a:t>.</a:t>
            </a:r>
          </a:p>
          <a:p>
            <a:endParaRPr lang="pl-PL" sz="2200" dirty="0" smtClean="0"/>
          </a:p>
          <a:p>
            <a:r>
              <a:rPr lang="pl-PL" sz="2200" dirty="0" smtClean="0"/>
              <a:t>Kontrola </a:t>
            </a:r>
            <a:r>
              <a:rPr lang="pl-PL" sz="2200" dirty="0"/>
              <a:t>została zrealizowana w okresie od listopada 2012 do marca 2013 roku.</a:t>
            </a:r>
          </a:p>
          <a:p>
            <a:endParaRPr lang="pl-PL" sz="2200" b="1" dirty="0" smtClean="0"/>
          </a:p>
          <a:p>
            <a:pPr algn="just"/>
            <a:r>
              <a:rPr lang="pl-PL" sz="2200" b="1" dirty="0" smtClean="0"/>
              <a:t>Kontrolą </a:t>
            </a:r>
            <a:r>
              <a:rPr lang="pl-PL" sz="2200" b="1" dirty="0"/>
              <a:t>objęto 47 szkół podstawowych i 24 </a:t>
            </a:r>
            <a:r>
              <a:rPr lang="pl-PL" sz="2200" b="1" i="1" dirty="0"/>
              <a:t> </a:t>
            </a:r>
            <a:r>
              <a:rPr lang="pl-PL" sz="2200" b="1" dirty="0"/>
              <a:t>gimnazja </a:t>
            </a:r>
            <a:r>
              <a:rPr lang="pl-PL" sz="2200" dirty="0"/>
              <a:t>(z tego 23 kontrole odbyły się w szkołach podstawowych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w </a:t>
            </a:r>
            <a:r>
              <a:rPr lang="pl-PL" sz="2200" dirty="0"/>
              <a:t>okresie od listopada do grudnia 2012r</a:t>
            </a:r>
            <a:r>
              <a:rPr lang="pl-PL" sz="2200" dirty="0" smtClean="0"/>
              <a:t>.)</a:t>
            </a:r>
            <a:endParaRPr lang="pl-PL" sz="2200" dirty="0"/>
          </a:p>
        </p:txBody>
      </p:sp>
    </p:spTree>
    <p:extLst>
      <p:ext uri="{BB962C8B-B14F-4D97-AF65-F5344CB8AC3E}">
        <p14:creationId xmlns="" xmlns:p14="http://schemas.microsoft.com/office/powerpoint/2010/main" val="339153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lvl="0" algn="ctr"/>
            <a:r>
              <a:rPr lang="pl-PL" sz="2200" dirty="0"/>
              <a:t>Wnioski z kontroli przestrzegania przez dyrektora szkoły przepisów dotyczących obowiązku szkolnego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1700808"/>
            <a:ext cx="7406640" cy="482453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pl-PL" sz="2200" dirty="0"/>
              <a:t>Wyniki przeprowadzonych kontroli były podstawą do wydania </a:t>
            </a:r>
            <a:r>
              <a:rPr lang="pl-PL" sz="2200" b="1" dirty="0"/>
              <a:t>dyrektorom </a:t>
            </a:r>
            <a:r>
              <a:rPr lang="pl-PL" sz="2200" b="1" dirty="0" smtClean="0"/>
              <a:t>13.</a:t>
            </a:r>
            <a:r>
              <a:rPr lang="pl-PL" sz="2200" b="1" dirty="0"/>
              <a:t> kontrolowanych szkół </a:t>
            </a:r>
            <a:r>
              <a:rPr lang="pl-PL" sz="2200" b="1" dirty="0" smtClean="0"/>
              <a:t>19. </a:t>
            </a:r>
            <a:r>
              <a:rPr lang="pl-PL" sz="2200" b="1" dirty="0"/>
              <a:t>zaleceń, sformułowania </a:t>
            </a:r>
            <a:r>
              <a:rPr lang="pl-PL" sz="2200" b="1" dirty="0" smtClean="0"/>
              <a:t>27. </a:t>
            </a:r>
            <a:r>
              <a:rPr lang="pl-PL" sz="2200" b="1" dirty="0"/>
              <a:t>wniosków i uwag</a:t>
            </a:r>
            <a:r>
              <a:rPr lang="pl-PL" sz="2200" dirty="0"/>
              <a:t> (z tego w okresie od listopada do grudnia 2012r. wydano </a:t>
            </a:r>
            <a:r>
              <a:rPr lang="pl-PL" sz="2200" dirty="0" smtClean="0"/>
              <a:t>dwu </a:t>
            </a:r>
            <a:r>
              <a:rPr lang="pl-PL" sz="2200" dirty="0"/>
              <a:t>dyrektorom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3 </a:t>
            </a:r>
            <a:r>
              <a:rPr lang="pl-PL" sz="2200" dirty="0"/>
              <a:t>zalecenia</a:t>
            </a:r>
            <a:r>
              <a:rPr lang="pl-PL" sz="2200" b="1" dirty="0" smtClean="0"/>
              <a:t>).</a:t>
            </a:r>
          </a:p>
          <a:p>
            <a:endParaRPr lang="pl-PL" sz="2200" b="1" dirty="0"/>
          </a:p>
          <a:p>
            <a:r>
              <a:rPr lang="pl-PL" sz="2200" dirty="0"/>
              <a:t>Najczęściej wydawane zalecenia dotyczyły zobowiązania dyrektorów do przestrzegania:</a:t>
            </a:r>
          </a:p>
          <a:p>
            <a:pPr marL="484632" lvl="0" indent="-457200">
              <a:buFont typeface="+mj-lt"/>
              <a:buAutoNum type="arabicPeriod"/>
            </a:pPr>
            <a:r>
              <a:rPr lang="pl-PL" sz="2200" dirty="0"/>
              <a:t>Prawidłowego prowadzenia w szkole </a:t>
            </a:r>
            <a:r>
              <a:rPr lang="pl-PL" sz="2200" dirty="0" smtClean="0"/>
              <a:t>podstawowej/ gimnazjum </a:t>
            </a:r>
            <a:r>
              <a:rPr lang="pl-PL" sz="2200" dirty="0"/>
              <a:t>księgi ewidencji </a:t>
            </a:r>
            <a:r>
              <a:rPr lang="pl-PL" sz="2200" dirty="0" smtClean="0"/>
              <a:t>dzieci i młodzieży.</a:t>
            </a:r>
          </a:p>
          <a:p>
            <a:pPr marL="484632" lvl="0" indent="-457200">
              <a:buFont typeface="+mj-lt"/>
              <a:buAutoNum type="arabicPeriod"/>
            </a:pPr>
            <a:r>
              <a:rPr lang="pl-PL" sz="2200" dirty="0" smtClean="0"/>
              <a:t>Prawidłowego </a:t>
            </a:r>
            <a:r>
              <a:rPr lang="pl-PL" sz="2200" dirty="0"/>
              <a:t>prowadzenia w szkole podstawowej</a:t>
            </a:r>
            <a:r>
              <a:rPr lang="pl-PL" sz="2200" dirty="0" smtClean="0"/>
              <a:t>/ gimnazjum </a:t>
            </a:r>
            <a:r>
              <a:rPr lang="pl-PL" sz="2200" dirty="0"/>
              <a:t>księgi ewidencji uczniów</a:t>
            </a:r>
            <a:r>
              <a:rPr lang="pl-PL" sz="2200" dirty="0" smtClean="0"/>
              <a:t>.</a:t>
            </a:r>
            <a:endParaRPr lang="pl-PL" sz="2200" dirty="0"/>
          </a:p>
        </p:txBody>
      </p:sp>
    </p:spTree>
    <p:extLst>
      <p:ext uri="{BB962C8B-B14F-4D97-AF65-F5344CB8AC3E}">
        <p14:creationId xmlns="" xmlns:p14="http://schemas.microsoft.com/office/powerpoint/2010/main" val="14999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lvl="0" algn="ctr"/>
            <a:r>
              <a:rPr lang="pl-PL" sz="2200" dirty="0"/>
              <a:t>Wnioski z kontroli przestrzegania przez dyrektora szkoły przepisów dotyczących obowiązku szkolnego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1700808"/>
            <a:ext cx="7406640" cy="482453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sz="2200" dirty="0"/>
              <a:t>Najczęściej występujące w arkuszach kontroli spostrzeżenia kontrolującego dotyczyły.</a:t>
            </a:r>
          </a:p>
          <a:p>
            <a:pPr lvl="0"/>
            <a:r>
              <a:rPr lang="pl-PL" sz="2200" dirty="0"/>
              <a:t>Wpisów do księgi ewidencji dzieci </a:t>
            </a:r>
          </a:p>
          <a:p>
            <a:pPr lvl="0"/>
            <a:r>
              <a:rPr lang="pl-PL" sz="2200" dirty="0"/>
              <a:t>Pisemnego potwierdzenia o realizacji obowiązku szkolnego</a:t>
            </a:r>
            <a:r>
              <a:rPr lang="pl-PL" sz="2200" dirty="0" smtClean="0"/>
              <a:t>.</a:t>
            </a:r>
          </a:p>
          <a:p>
            <a:pPr lvl="0"/>
            <a:endParaRPr lang="pl-PL" sz="2200" dirty="0">
              <a:effectLst/>
            </a:endParaRPr>
          </a:p>
          <a:p>
            <a:r>
              <a:rPr lang="pl-PL" sz="2200" dirty="0"/>
              <a:t>Wnioski wynikające z analizy wyników kontroli:</a:t>
            </a:r>
            <a:r>
              <a:rPr lang="pl-PL" sz="2200" i="1" dirty="0"/>
              <a:t> </a:t>
            </a:r>
            <a:endParaRPr lang="pl-PL" sz="2200" dirty="0"/>
          </a:p>
          <a:p>
            <a:pPr marL="484632" lvl="0" indent="-457200">
              <a:buFont typeface="+mj-lt"/>
              <a:buAutoNum type="arabicPeriod"/>
            </a:pPr>
            <a:r>
              <a:rPr lang="pl-PL" sz="2200" dirty="0"/>
              <a:t>Najczęściej spotykane uchybienia są związane </a:t>
            </a:r>
            <a:r>
              <a:rPr lang="pl-PL" sz="2200" dirty="0" smtClean="0"/>
              <a:t>                           z </a:t>
            </a:r>
            <a:r>
              <a:rPr lang="pl-PL" sz="2200" dirty="0"/>
              <a:t>nieprawidłowym prowadzeniem księgi ewidencji dzieci </a:t>
            </a:r>
            <a:r>
              <a:rPr lang="pl-PL" sz="2200" dirty="0" smtClean="0"/>
              <a:t>            i </a:t>
            </a:r>
            <a:r>
              <a:rPr lang="pl-PL" sz="2200" dirty="0"/>
              <a:t>młodzieży, występują braki we </a:t>
            </a:r>
            <a:r>
              <a:rPr lang="pl-PL" sz="2200" dirty="0" smtClean="0"/>
              <a:t>wpisach w księgach.</a:t>
            </a:r>
          </a:p>
          <a:p>
            <a:pPr marL="484632" lvl="0" indent="-457200">
              <a:buFont typeface="+mj-lt"/>
              <a:buAutoNum type="arabicPeriod"/>
            </a:pPr>
            <a:r>
              <a:rPr lang="pl-PL" sz="2200" dirty="0" smtClean="0"/>
              <a:t>Nie </a:t>
            </a:r>
            <a:r>
              <a:rPr lang="pl-PL" sz="2200" dirty="0"/>
              <a:t>ma szkół</a:t>
            </a:r>
            <a:r>
              <a:rPr lang="pl-PL" sz="2200" dirty="0" smtClean="0"/>
              <a:t>, w </a:t>
            </a:r>
            <a:r>
              <a:rPr lang="pl-PL" sz="2200" dirty="0"/>
              <a:t>których nie było księgi ewidencji </a:t>
            </a:r>
            <a:r>
              <a:rPr lang="pl-PL" sz="2200" dirty="0" smtClean="0"/>
              <a:t>dzieci /</a:t>
            </a:r>
            <a:r>
              <a:rPr lang="pl-PL" sz="2200" dirty="0"/>
              <a:t>księgi ewidencji dzieci i młodzieży</a:t>
            </a:r>
            <a:r>
              <a:rPr lang="pl-PL" sz="2200" dirty="0" smtClean="0"/>
              <a:t>.</a:t>
            </a:r>
            <a:endParaRPr lang="pl-PL" sz="2200" dirty="0"/>
          </a:p>
        </p:txBody>
      </p:sp>
    </p:spTree>
    <p:extLst>
      <p:ext uri="{BB962C8B-B14F-4D97-AF65-F5344CB8AC3E}">
        <p14:creationId xmlns="" xmlns:p14="http://schemas.microsoft.com/office/powerpoint/2010/main" val="170683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lvl="0" algn="ctr"/>
            <a:r>
              <a:rPr lang="pl-PL" sz="2200" dirty="0"/>
              <a:t>Wnioski z kontroli przestrzegania przez dyrektora szkoły przepisów dotyczących obowiązku szkolnego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1700808"/>
            <a:ext cx="7406640" cy="482453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sz="2200" dirty="0" smtClean="0"/>
              <a:t>Wnioski </a:t>
            </a:r>
            <a:r>
              <a:rPr lang="pl-PL" sz="2200" dirty="0"/>
              <a:t>wynikające z analizy wyników </a:t>
            </a:r>
            <a:r>
              <a:rPr lang="pl-PL" sz="2200" dirty="0" smtClean="0"/>
              <a:t>kontroli c.d.:</a:t>
            </a:r>
            <a:r>
              <a:rPr lang="pl-PL" sz="2200" i="1" dirty="0" smtClean="0"/>
              <a:t> </a:t>
            </a:r>
            <a:endParaRPr lang="pl-PL" sz="2200" dirty="0"/>
          </a:p>
          <a:p>
            <a:pPr marL="484632" lvl="0" indent="-457200" algn="just">
              <a:buFont typeface="+mj-lt"/>
              <a:buAutoNum type="arabicPeriod" startAt="3"/>
            </a:pPr>
            <a:r>
              <a:rPr lang="pl-PL" sz="2200" dirty="0"/>
              <a:t>Wszystkie dzieci rozpoczynające naukę w klasie I szkoły podstawowej/w klasie I </a:t>
            </a:r>
            <a:r>
              <a:rPr lang="pl-PL" sz="2200" dirty="0" smtClean="0"/>
              <a:t>gimnazjum, zgodnie z </a:t>
            </a:r>
            <a:r>
              <a:rPr lang="pl-PL" sz="2200" dirty="0"/>
              <a:t>informacją </a:t>
            </a:r>
            <a:r>
              <a:rPr lang="pl-PL" sz="2200" dirty="0" smtClean="0"/>
              <a:t>          o </a:t>
            </a:r>
            <a:r>
              <a:rPr lang="pl-PL" sz="2200" dirty="0"/>
              <a:t>aktualnym stanie i zmianach w ewidencji dzieci i młodzieży w wieku 3-18 lat przekazanej przez wójta gminy (burmistrza, prezydenta miasta) były wpisane do księgi ewidencji dzieci/księgi ewidencji dzieci i </a:t>
            </a:r>
            <a:r>
              <a:rPr lang="pl-PL" sz="2200" dirty="0" smtClean="0"/>
              <a:t>młodzieży.</a:t>
            </a:r>
          </a:p>
          <a:p>
            <a:pPr marL="484632" lvl="0" indent="-457200" algn="just">
              <a:buFont typeface="+mj-lt"/>
              <a:buAutoNum type="arabicPeriod" startAt="3"/>
            </a:pPr>
            <a:r>
              <a:rPr lang="pl-PL" sz="2200" dirty="0" smtClean="0"/>
              <a:t>W </a:t>
            </a:r>
            <a:r>
              <a:rPr lang="pl-PL" sz="2200" dirty="0"/>
              <a:t>niektórych kontrolowanych szkołach podstawowych dyrektor podjął decyzję w sprawie odroczenia obowiązku szkolnego po zasięgnięciu opinii poradni psychologiczno-pedagogicznej. Nie ma </a:t>
            </a:r>
            <a:r>
              <a:rPr lang="pl-PL" sz="2200" dirty="0" smtClean="0"/>
              <a:t>przypadku, </a:t>
            </a:r>
            <a:r>
              <a:rPr lang="pl-PL" sz="2200" dirty="0"/>
              <a:t>by dyrektor podjął decyzję w sprawie odroczenia obowiązku szkolnego bez zasięgnięcia opinii poradni psychologiczno-pedagogicznej.</a:t>
            </a:r>
            <a:endParaRPr lang="pl-PL" sz="2200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978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algn="ctr"/>
            <a:r>
              <a:rPr lang="pl-PL" sz="2200" dirty="0"/>
              <a:t>Kontrola w zakresie zgodności organizacji zajęć edukacyjnych </a:t>
            </a:r>
            <a:r>
              <a:rPr lang="pl-PL" sz="2200" dirty="0" smtClean="0"/>
              <a:t>          z </a:t>
            </a:r>
            <a:r>
              <a:rPr lang="pl-PL" sz="2200" dirty="0"/>
              <a:t>języków obcych nowożytnych z ramowymi planami nauczania w publicznych gimnazjach</a:t>
            </a:r>
            <a:r>
              <a:rPr lang="pl-PL" sz="2200" dirty="0" smtClean="0"/>
              <a:t>.</a:t>
            </a:r>
            <a:endParaRPr lang="pl-PL" sz="2200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060848"/>
            <a:ext cx="7406640" cy="446449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pl-PL" sz="2200" i="1" dirty="0"/>
              <a:t>Celem kontroli było sprawdzenie zgodności organizacji zajęć </a:t>
            </a:r>
            <a:r>
              <a:rPr lang="pl-PL" sz="2200" i="1" dirty="0" smtClean="0"/>
              <a:t>                z </a:t>
            </a:r>
            <a:r>
              <a:rPr lang="pl-PL" sz="2200" i="1" dirty="0"/>
              <a:t>języków obcych z ramowymi planami </a:t>
            </a:r>
            <a:r>
              <a:rPr lang="pl-PL" sz="2200" i="1" dirty="0" smtClean="0"/>
              <a:t>nauczania w </a:t>
            </a:r>
            <a:r>
              <a:rPr lang="pl-PL" sz="2200" i="1" dirty="0"/>
              <a:t>publicznych gimnazjach z uwzględnieniem stopnia zaawansowania znajomości języka</a:t>
            </a:r>
            <a:r>
              <a:rPr lang="pl-PL" sz="2200" i="1" dirty="0" smtClean="0"/>
              <a:t>.</a:t>
            </a:r>
          </a:p>
          <a:p>
            <a:endParaRPr lang="pl-PL" sz="2200" i="1" dirty="0">
              <a:effectLst/>
            </a:endParaRPr>
          </a:p>
          <a:p>
            <a:r>
              <a:rPr lang="pl-PL" sz="2200" dirty="0"/>
              <a:t>Kontrola została zrealizowana w okresie od stycznia do marca 2013 roku.  </a:t>
            </a:r>
            <a:r>
              <a:rPr lang="pl-PL" sz="2200" b="1" dirty="0" smtClean="0"/>
              <a:t>Kontrolą </a:t>
            </a:r>
            <a:r>
              <a:rPr lang="pl-PL" sz="2200" b="1" dirty="0"/>
              <a:t>objęto 24 </a:t>
            </a:r>
            <a:r>
              <a:rPr lang="pl-PL" sz="2200" b="1" dirty="0" smtClean="0"/>
              <a:t>publiczne gimnazja.</a:t>
            </a:r>
            <a:endParaRPr lang="pl-PL" sz="2200" dirty="0"/>
          </a:p>
          <a:p>
            <a:r>
              <a:rPr lang="pl-PL" sz="2200" dirty="0"/>
              <a:t> </a:t>
            </a:r>
          </a:p>
          <a:p>
            <a:r>
              <a:rPr lang="pl-PL" sz="2200" dirty="0"/>
              <a:t>Wyniki przeprowadzonych kontroli </a:t>
            </a:r>
            <a:r>
              <a:rPr lang="pl-PL" sz="2200" b="1" dirty="0"/>
              <a:t>nie były podstawą do wydania  dyrektorom publicznych </a:t>
            </a:r>
            <a:r>
              <a:rPr lang="pl-PL" sz="2200" b="1" dirty="0" smtClean="0"/>
              <a:t>gimnazjów zaleceń</a:t>
            </a:r>
            <a:r>
              <a:rPr lang="pl-PL" sz="2200" b="1" dirty="0"/>
              <a:t>.</a:t>
            </a:r>
            <a:endParaRPr lang="pl-PL" sz="2200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091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algn="ctr"/>
            <a:r>
              <a:rPr lang="pl-PL" sz="2200" dirty="0"/>
              <a:t>Kontrola w zakresie zgodności organizacji zajęć edukacyjnych </a:t>
            </a:r>
            <a:r>
              <a:rPr lang="pl-PL" sz="2200" dirty="0" smtClean="0"/>
              <a:t>        z </a:t>
            </a:r>
            <a:r>
              <a:rPr lang="pl-PL" sz="2200" dirty="0"/>
              <a:t>języków obcych nowożytnych z ramowymi planami nauczania w publicznych gimnazjach</a:t>
            </a:r>
            <a:r>
              <a:rPr lang="pl-PL" sz="2200" dirty="0" smtClean="0"/>
              <a:t>.</a:t>
            </a:r>
            <a:endParaRPr lang="pl-PL" sz="2200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060848"/>
            <a:ext cx="7406640" cy="446449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pl-PL" sz="2200" dirty="0" smtClean="0"/>
          </a:p>
          <a:p>
            <a:r>
              <a:rPr lang="pl-PL" sz="2200" dirty="0" smtClean="0"/>
              <a:t>Wnioski </a:t>
            </a:r>
            <a:r>
              <a:rPr lang="pl-PL" sz="2200" dirty="0"/>
              <a:t>wynikające z analizy wyników kontroli:</a:t>
            </a:r>
            <a:r>
              <a:rPr lang="pl-PL" sz="2200" i="1" dirty="0"/>
              <a:t> </a:t>
            </a:r>
            <a:endParaRPr lang="pl-PL" sz="2200" dirty="0"/>
          </a:p>
          <a:p>
            <a:pPr marL="361950"/>
            <a:endParaRPr lang="pl-PL" sz="2200" dirty="0" smtClean="0"/>
          </a:p>
          <a:p>
            <a:pPr marL="361950" algn="just"/>
            <a:r>
              <a:rPr lang="pl-PL" sz="2200" dirty="0" smtClean="0"/>
              <a:t>Organizacja </a:t>
            </a:r>
            <a:r>
              <a:rPr lang="pl-PL" sz="2200" dirty="0"/>
              <a:t>zajęć edukacyjnych z języków obcych nowożytnych w kontrolowanych gimnazjach była zgodna </a:t>
            </a:r>
            <a:r>
              <a:rPr lang="pl-PL" sz="2200" dirty="0" smtClean="0"/>
              <a:t>            z </a:t>
            </a:r>
            <a:r>
              <a:rPr lang="pl-PL" sz="2200" dirty="0"/>
              <a:t>rozporządzeniem Ministra Edukacji Narodowej z 7 lutego 2012 r. w sprawie ramowych planów nauczania w szkołach publicznych (Dz. U.  poz. 204).</a:t>
            </a:r>
            <a:endParaRPr lang="pl-PL" sz="2200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824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algn="ctr"/>
            <a:r>
              <a:rPr lang="pl-PL" sz="2200" dirty="0"/>
              <a:t>Kontrola w zakresie w zakresie organizowania </a:t>
            </a:r>
            <a:r>
              <a:rPr lang="pl-PL" sz="2200" dirty="0" smtClean="0"/>
              <a:t>                             i </a:t>
            </a:r>
            <a:r>
              <a:rPr lang="pl-PL" sz="2200" dirty="0"/>
              <a:t>realizowania zajęć rewalidacyjno-wychowawczych w publicznych przedszkolach, szkołach podstawowych, gimnazjach oraz publicznych i niepublicznych poradniach psychologiczno-pedagogicznych i ośrodkach rewalidacyjno-wychowawczych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780928"/>
            <a:ext cx="7406640" cy="374441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pl-PL" sz="1900" i="1" dirty="0" smtClean="0"/>
          </a:p>
          <a:p>
            <a:pPr algn="just"/>
            <a:r>
              <a:rPr lang="pl-PL" sz="1900" i="1" dirty="0" smtClean="0"/>
              <a:t>Celem </a:t>
            </a:r>
            <a:r>
              <a:rPr lang="pl-PL" sz="1900" i="1" dirty="0"/>
              <a:t>kontroli była ocena zgodności z przepisami prawa organizacji i realizacji zajęć </a:t>
            </a:r>
            <a:r>
              <a:rPr lang="pl-PL" sz="1900" i="1" dirty="0" smtClean="0"/>
              <a:t>rewalidacyjno</a:t>
            </a:r>
            <a:r>
              <a:rPr lang="pl-PL" sz="1900" i="1" dirty="0"/>
              <a:t>-</a:t>
            </a:r>
            <a:r>
              <a:rPr lang="pl-PL" sz="1900" i="1" dirty="0" smtClean="0"/>
              <a:t>wychowawczych </a:t>
            </a:r>
            <a:r>
              <a:rPr lang="pl-PL" sz="1900" i="1" dirty="0"/>
              <a:t>dla dzieci </a:t>
            </a:r>
            <a:r>
              <a:rPr lang="pl-PL" sz="1900" i="1" dirty="0" smtClean="0"/>
              <a:t>i </a:t>
            </a:r>
            <a:r>
              <a:rPr lang="pl-PL" sz="1900" i="1" dirty="0"/>
              <a:t>młodzieży upośledzonej umysłowo w stopniu głębokim</a:t>
            </a:r>
            <a:r>
              <a:rPr lang="pl-PL" sz="1900" i="1" dirty="0" smtClean="0"/>
              <a:t>.</a:t>
            </a:r>
          </a:p>
          <a:p>
            <a:endParaRPr lang="pl-PL" sz="1900" dirty="0" smtClean="0"/>
          </a:p>
          <a:p>
            <a:r>
              <a:rPr lang="pl-PL" sz="1900" dirty="0" smtClean="0"/>
              <a:t>Kontrolą </a:t>
            </a:r>
            <a:r>
              <a:rPr lang="pl-PL" sz="1900" dirty="0"/>
              <a:t>zostały objęte publiczne przedszkola, szkoły podstawowe oraz gimnazja, w których zorganizowano zajęcia </a:t>
            </a:r>
            <a:r>
              <a:rPr lang="pl-PL" sz="1900" dirty="0" smtClean="0"/>
              <a:t>rewalidacyjno</a:t>
            </a:r>
            <a:r>
              <a:rPr lang="pl-PL" sz="1900" dirty="0"/>
              <a:t>-</a:t>
            </a:r>
            <a:r>
              <a:rPr lang="pl-PL" sz="1900" dirty="0" smtClean="0"/>
              <a:t>wychowawcze</a:t>
            </a:r>
            <a:r>
              <a:rPr lang="pl-PL" sz="1900" dirty="0"/>
              <a:t>.</a:t>
            </a:r>
          </a:p>
          <a:p>
            <a:r>
              <a:rPr lang="pl-PL" sz="1900" dirty="0"/>
              <a:t>Kontrola została zrealizowana w okresie od stycznia do marca 2013 roku.</a:t>
            </a:r>
            <a:endParaRPr lang="pl-PL" sz="1900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758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algn="ctr"/>
            <a:r>
              <a:rPr lang="pl-PL" sz="2200" dirty="0"/>
              <a:t>Kontrola w zakresie w zakresie organizowania </a:t>
            </a:r>
            <a:r>
              <a:rPr lang="pl-PL" sz="2200" dirty="0" smtClean="0"/>
              <a:t>                             i </a:t>
            </a:r>
            <a:r>
              <a:rPr lang="pl-PL" sz="2200" dirty="0"/>
              <a:t>realizowania zajęć rewalidacyjno-wychowawczych w publicznych przedszkolach, szkołach podstawowych, gimnazjach oraz publicznych i niepublicznych poradniach psychologiczno-pedagogicznych i ośrodkach rewalidacyjno-wychowawczych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780928"/>
            <a:ext cx="7406640" cy="374441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pl-PL" sz="1900" b="1" dirty="0" smtClean="0"/>
          </a:p>
          <a:p>
            <a:r>
              <a:rPr lang="pl-PL" sz="1900" b="1" dirty="0" smtClean="0"/>
              <a:t>Kontrolą </a:t>
            </a:r>
            <a:r>
              <a:rPr lang="pl-PL" sz="1900" b="1" dirty="0"/>
              <a:t>objęto 79 szkół i placówek, w tym:</a:t>
            </a:r>
            <a:endParaRPr lang="pl-PL" sz="1900" dirty="0"/>
          </a:p>
          <a:p>
            <a:pPr marL="370332" lvl="0" indent="-342900">
              <a:buFont typeface="Wingdings" pitchFamily="2" charset="2"/>
              <a:buChar char="ü"/>
            </a:pPr>
            <a:r>
              <a:rPr lang="pl-PL" sz="1900" dirty="0"/>
              <a:t>8 przeszkoli, w których zorganizowano zajęcia </a:t>
            </a:r>
            <a:r>
              <a:rPr lang="pl-PL" sz="1900" dirty="0" smtClean="0"/>
              <a:t>rewalidacyjno-wychowawcze;</a:t>
            </a:r>
          </a:p>
          <a:p>
            <a:pPr marL="370332" lvl="0" indent="-342900">
              <a:buFont typeface="Wingdings" pitchFamily="2" charset="2"/>
              <a:buChar char="ü"/>
            </a:pPr>
            <a:r>
              <a:rPr lang="pl-PL" sz="1900" dirty="0" smtClean="0"/>
              <a:t>59 </a:t>
            </a:r>
            <a:r>
              <a:rPr lang="pl-PL" sz="1900" dirty="0"/>
              <a:t>szkół podstawowych, w których zorganizowano zajęcia rewalidacyjno-wychowawcze; </a:t>
            </a:r>
            <a:endParaRPr lang="pl-PL" sz="1900" dirty="0" smtClean="0"/>
          </a:p>
          <a:p>
            <a:pPr marL="370332" lvl="0" indent="-342900">
              <a:buFont typeface="Wingdings" pitchFamily="2" charset="2"/>
              <a:buChar char="ü"/>
            </a:pPr>
            <a:r>
              <a:rPr lang="pl-PL" sz="1900" dirty="0" smtClean="0"/>
              <a:t>12 </a:t>
            </a:r>
            <a:r>
              <a:rPr lang="pl-PL" sz="1900" dirty="0"/>
              <a:t>gimnazjów, </a:t>
            </a:r>
            <a:r>
              <a:rPr lang="pl-PL" sz="1900" dirty="0" smtClean="0"/>
              <a:t> w </a:t>
            </a:r>
            <a:r>
              <a:rPr lang="pl-PL" sz="1900" dirty="0"/>
              <a:t>których zorganizowano zajęcia rewalidacyjno-wychowawcze. </a:t>
            </a:r>
          </a:p>
          <a:p>
            <a:r>
              <a:rPr lang="pl-PL" sz="1900" b="1" dirty="0" smtClean="0"/>
              <a:t>Wyniki </a:t>
            </a:r>
            <a:r>
              <a:rPr lang="pl-PL" sz="1900" b="1" dirty="0"/>
              <a:t>przeprowadzonych kontroli były podstawą do wydania </a:t>
            </a:r>
            <a:r>
              <a:rPr lang="pl-PL" sz="1900" b="1" dirty="0" smtClean="0"/>
              <a:t/>
            </a:r>
            <a:br>
              <a:rPr lang="pl-PL" sz="1900" b="1" dirty="0" smtClean="0"/>
            </a:br>
            <a:r>
              <a:rPr lang="pl-PL" sz="1900" b="1" dirty="0" smtClean="0"/>
              <a:t>7 </a:t>
            </a:r>
            <a:r>
              <a:rPr lang="pl-PL" sz="1900" b="1" dirty="0"/>
              <a:t>dyrektorom kontrolowanych szkół/placówek 9 zaleceń.</a:t>
            </a:r>
            <a:endParaRPr lang="pl-PL" sz="1900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267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algn="ctr"/>
            <a:r>
              <a:rPr lang="pl-PL" sz="2200" dirty="0"/>
              <a:t>Kontrola w zakresie w zakresie organizowania </a:t>
            </a:r>
            <a:r>
              <a:rPr lang="pl-PL" sz="2200" dirty="0" smtClean="0"/>
              <a:t>                             i </a:t>
            </a:r>
            <a:r>
              <a:rPr lang="pl-PL" sz="2200" dirty="0"/>
              <a:t>realizowania zajęć rewalidacyjno-wychowawczych w publicznych przedszkolach, szkołach podstawowych, gimnazjach oraz publicznych i niepublicznych poradniach psychologiczno-pedagogicznych i ośrodkach rewalidacyjno-wychowawczych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708920"/>
            <a:ext cx="7406640" cy="3816424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pl-PL" sz="1900" dirty="0" smtClean="0"/>
          </a:p>
          <a:p>
            <a:pPr algn="just"/>
            <a:r>
              <a:rPr lang="pl-PL" sz="1900" dirty="0" smtClean="0"/>
              <a:t>Najczęściej </a:t>
            </a:r>
            <a:r>
              <a:rPr lang="pl-PL" sz="1900" dirty="0"/>
              <a:t>wydawane zalecenia dotyczyły zobowiązania dyrektorów do przestrzegania zasad organizowania zajęć rewalidacyjno- wychowawczych dla dzieci i młodzieży upośledzonych umysłowo w stopniu </a:t>
            </a:r>
            <a:r>
              <a:rPr lang="pl-PL" sz="1900" dirty="0" smtClean="0"/>
              <a:t>głębokim                 i </a:t>
            </a:r>
            <a:r>
              <a:rPr lang="pl-PL" sz="1900" dirty="0"/>
              <a:t>organizowania indywidualnych zajęć </a:t>
            </a:r>
            <a:r>
              <a:rPr lang="pl-PL" sz="1900" dirty="0" smtClean="0"/>
              <a:t>rewalidacyjno-wychowawczych            w </a:t>
            </a:r>
            <a:r>
              <a:rPr lang="pl-PL" sz="1900" dirty="0"/>
              <a:t>wymiarze 2 </a:t>
            </a:r>
            <a:r>
              <a:rPr lang="pl-PL" sz="1900" dirty="0" smtClean="0"/>
              <a:t>godzin </a:t>
            </a:r>
            <a:r>
              <a:rPr lang="pl-PL" sz="1900" dirty="0"/>
              <a:t>dziennie dla każdego uczestnika zajęć zgodnie </a:t>
            </a:r>
            <a:r>
              <a:rPr lang="pl-PL" sz="1900" dirty="0" smtClean="0"/>
              <a:t/>
            </a:r>
            <a:br>
              <a:rPr lang="pl-PL" sz="1900" dirty="0" smtClean="0"/>
            </a:br>
            <a:r>
              <a:rPr lang="pl-PL" sz="1900" dirty="0" smtClean="0"/>
              <a:t>z </a:t>
            </a:r>
            <a:r>
              <a:rPr lang="pl-PL" sz="1900" dirty="0"/>
              <a:t>§ 9 ust. 1 pkt 2 rozporządzenia Ministra Edukacji Narodowej z dnia 30 stycznia 1997 r. w sprawie zasad organizowania zajęć rewalidacyjno- wychowawczych dla dzieci </a:t>
            </a:r>
            <a:r>
              <a:rPr lang="pl-PL" sz="1900" dirty="0" smtClean="0"/>
              <a:t>i </a:t>
            </a:r>
            <a:r>
              <a:rPr lang="pl-PL" sz="1900" dirty="0"/>
              <a:t>młodzieży upośledzonych umysłowo </a:t>
            </a:r>
            <a:r>
              <a:rPr lang="pl-PL" sz="1900" dirty="0" smtClean="0"/>
              <a:t>               w </a:t>
            </a:r>
            <a:r>
              <a:rPr lang="pl-PL" sz="1900" dirty="0"/>
              <a:t>stopniu głębokim (Dz. U. Nr 14, poz. 76); (w tym zakresie wydanych zostało 5 </a:t>
            </a:r>
            <a:r>
              <a:rPr lang="pl-PL" sz="1900" dirty="0" smtClean="0"/>
              <a:t>zaleceń)</a:t>
            </a:r>
            <a:endParaRPr lang="pl-PL" sz="1900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327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algn="ctr"/>
            <a:r>
              <a:rPr lang="pl-PL" sz="2200" dirty="0"/>
              <a:t>Kontrola w zakresie w zakresie organizowania </a:t>
            </a:r>
            <a:r>
              <a:rPr lang="pl-PL" sz="2200" dirty="0" smtClean="0"/>
              <a:t>                            i </a:t>
            </a:r>
            <a:r>
              <a:rPr lang="pl-PL" sz="2200" dirty="0"/>
              <a:t>realizowania zajęć rewalidacyjno-wychowawczych w publicznych przedszkolach, szkołach podstawowych, gimnazjach oraz publicznych i niepublicznych poradniach psychologiczno-pedagogicznych i ośrodkach rewalidacyjno-wychowawczych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708920"/>
            <a:ext cx="7406640" cy="3816424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pl-PL" sz="1900" dirty="0" smtClean="0"/>
          </a:p>
          <a:p>
            <a:pPr algn="just"/>
            <a:r>
              <a:rPr lang="pl-PL" sz="1900" dirty="0" smtClean="0"/>
              <a:t>W </a:t>
            </a:r>
            <a:r>
              <a:rPr lang="pl-PL" sz="1900" dirty="0"/>
              <a:t>wyniku wskazywania szkół do kontroli stwierdzono, że </a:t>
            </a:r>
            <a:r>
              <a:rPr lang="pl-PL" sz="1900" dirty="0" smtClean="0"/>
              <a:t>w </a:t>
            </a:r>
            <a:r>
              <a:rPr lang="pl-PL" sz="1900" dirty="0"/>
              <a:t>niektórych szkołach/placówkach (wykazanych w SIO jako organizujących zajęcia rewalidacyjno-wychowawcze) nie ma uczniów z upośledzeniem umysłowym w stopniu głębokim. </a:t>
            </a:r>
            <a:r>
              <a:rPr lang="pl-PL" sz="1900" dirty="0" smtClean="0"/>
              <a:t> W </a:t>
            </a:r>
            <a:r>
              <a:rPr lang="pl-PL" sz="1900" dirty="0"/>
              <a:t>związku z powyższym odstąpiono od zamiaru przeprowadzania kontroli.</a:t>
            </a:r>
          </a:p>
          <a:p>
            <a:r>
              <a:rPr lang="pl-PL" sz="1900" dirty="0"/>
              <a:t>Najczęściej występujące wyjaśnienia dyrektora:</a:t>
            </a:r>
          </a:p>
          <a:p>
            <a:pPr marL="484632" indent="-457200">
              <a:buFont typeface="+mj-lt"/>
              <a:buAutoNum type="arabicParenR"/>
            </a:pPr>
            <a:r>
              <a:rPr lang="pl-PL" sz="1900" dirty="0" smtClean="0"/>
              <a:t>błędy </a:t>
            </a:r>
            <a:r>
              <a:rPr lang="pl-PL" sz="1900" dirty="0"/>
              <a:t>przy wpisywaniu danych do </a:t>
            </a:r>
            <a:r>
              <a:rPr lang="pl-PL" sz="1900" dirty="0" smtClean="0"/>
              <a:t>SIO;</a:t>
            </a:r>
          </a:p>
          <a:p>
            <a:pPr marL="484632" indent="-457200">
              <a:buFont typeface="+mj-lt"/>
              <a:buAutoNum type="arabicParenR"/>
            </a:pPr>
            <a:r>
              <a:rPr lang="pl-PL" sz="1900" dirty="0" smtClean="0"/>
              <a:t>błędne </a:t>
            </a:r>
            <a:r>
              <a:rPr lang="pl-PL" sz="1900" dirty="0"/>
              <a:t>interpretowanie orzeczeń o potrzebie kształcenia specjalnego oraz o potrzebie zajęć </a:t>
            </a:r>
            <a:r>
              <a:rPr lang="pl-PL" sz="1900" dirty="0" smtClean="0"/>
              <a:t>rewalidacyjno-wychowawczych</a:t>
            </a:r>
            <a:r>
              <a:rPr lang="pl-PL" sz="1900" dirty="0"/>
              <a:t>.</a:t>
            </a:r>
            <a:endParaRPr lang="pl-PL" sz="1900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13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08862"/>
          </a:xfrm>
        </p:spPr>
        <p:txBody>
          <a:bodyPr>
            <a:norm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Podstawowe kierunki polityki oświatowej państwa             w roku szkolnym 2013/2014</a:t>
            </a:r>
            <a:endParaRPr lang="pl-PL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124744"/>
            <a:ext cx="7406640" cy="4752528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endPara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e) w publicznych szkołach podstawowych:</a:t>
            </a:r>
          </a:p>
          <a:p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„Zgodność z przepisami prawa organizacji pracy świetlicy szkolnej</a:t>
            </a:r>
          </a:p>
          <a:p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zorganizowanej w publicznej szkole 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podstawowej";</a:t>
            </a:r>
          </a:p>
          <a:p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f) 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publicznych i niepublicznych szkołach 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podstawowych                      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gimnazjach:</a:t>
            </a:r>
          </a:p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Zapewnienie uczniom bezpieczeństwa w czasie pobytu w szkole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";</a:t>
            </a:r>
          </a:p>
          <a:p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g) w publicznych szkołach podstawowych i gimnazjach:</a:t>
            </a:r>
          </a:p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Wybór podręczników przez nauczycieli i działania organizacyjne</a:t>
            </a:r>
          </a:p>
          <a:p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dyrektora szkoły umożliwiające obrót używanymi podręcznikami na</a:t>
            </a:r>
          </a:p>
          <a:p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terenie szkoły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”;</a:t>
            </a:r>
          </a:p>
          <a:p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h) w publicznych gimnazjach:</a:t>
            </a:r>
          </a:p>
          <a:p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Zgodność realizacji wybranych obowiązkowych zajęć edukacyjnych 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z ramowymi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planami nauczania w publicznym gimnazjum”;</a:t>
            </a:r>
            <a:endParaRPr lang="pl-PL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7632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algn="ctr"/>
            <a:r>
              <a:rPr lang="pl-PL" sz="2200" dirty="0"/>
              <a:t>Wnioski z kontroli w zakresie spełniania warunków określonych w art. 7 ust. 3 ustawy z dnia 7 września </a:t>
            </a:r>
            <a:r>
              <a:rPr lang="pl-PL" sz="2200" dirty="0" smtClean="0"/>
              <a:t>1991r.             o </a:t>
            </a:r>
            <a:r>
              <a:rPr lang="pl-PL" sz="2200" dirty="0"/>
              <a:t>systemie oświaty przez niepubliczną szkołę podstawową </a:t>
            </a:r>
            <a:r>
              <a:rPr lang="pl-PL" sz="2200" dirty="0" smtClean="0"/>
              <a:t>              o </a:t>
            </a:r>
            <a:r>
              <a:rPr lang="pl-PL" sz="2200" dirty="0"/>
              <a:t>uprawnieniach szkoły publicznej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492896"/>
            <a:ext cx="7406640" cy="4032448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pl-PL" sz="2200" i="1" dirty="0"/>
              <a:t>Celem kontroli było sprawdzenie przestrzegania przepisów prawa przez niepubliczną szkołę podstawową o uprawnieniach szkoły publicznej w zakresie spełniania warunków określonych w art. 7 ust. 3 ustawy z dnia 7 września 1991 r. o systemie oświaty.</a:t>
            </a:r>
            <a:endParaRPr lang="pl-PL" sz="2200" dirty="0"/>
          </a:p>
          <a:p>
            <a:endParaRPr lang="pl-PL" sz="2200" dirty="0"/>
          </a:p>
          <a:p>
            <a:r>
              <a:rPr lang="pl-PL" sz="2200" dirty="0"/>
              <a:t>Kontrola została zrealizowana w okresie od marca do maja 2013 roku</a:t>
            </a:r>
            <a:r>
              <a:rPr lang="pl-PL" sz="2200" dirty="0" smtClean="0"/>
              <a:t>.</a:t>
            </a:r>
          </a:p>
          <a:p>
            <a:endParaRPr lang="pl-PL" sz="2200" dirty="0"/>
          </a:p>
          <a:p>
            <a:r>
              <a:rPr lang="pl-PL" sz="2200" b="1" dirty="0"/>
              <a:t>Kontrolą objęto 17 niepublicznych szkół podstawowych o uprawnieniach szkoły publicznej.</a:t>
            </a:r>
            <a:endParaRPr lang="pl-PL" sz="2200" dirty="0"/>
          </a:p>
        </p:txBody>
      </p:sp>
    </p:spTree>
    <p:extLst>
      <p:ext uri="{BB962C8B-B14F-4D97-AF65-F5344CB8AC3E}">
        <p14:creationId xmlns="" xmlns:p14="http://schemas.microsoft.com/office/powerpoint/2010/main" val="401107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algn="ctr"/>
            <a:r>
              <a:rPr lang="pl-PL" sz="2200" dirty="0"/>
              <a:t>Wnioski z kontroli w zakresie spełniania warunków określonych w art. 7 ust. 3 ustawy z dnia 7 września </a:t>
            </a:r>
            <a:r>
              <a:rPr lang="pl-PL" sz="2200" dirty="0" smtClean="0"/>
              <a:t>1991r.              o </a:t>
            </a:r>
            <a:r>
              <a:rPr lang="pl-PL" sz="2200" dirty="0"/>
              <a:t>systemie oświaty przez niepubliczną szkołę </a:t>
            </a:r>
            <a:r>
              <a:rPr lang="pl-PL" sz="2200" dirty="0" smtClean="0"/>
              <a:t>podstawową              o </a:t>
            </a:r>
            <a:r>
              <a:rPr lang="pl-PL" sz="2200" dirty="0"/>
              <a:t>uprawnieniach szkoły publicznej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492896"/>
            <a:ext cx="7406640" cy="4032448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sz="2200" b="1" dirty="0"/>
              <a:t>Zalecenia wydano dyrektorom </a:t>
            </a:r>
            <a:r>
              <a:rPr lang="pl-PL" sz="2200" b="1" dirty="0" smtClean="0"/>
              <a:t>3. </a:t>
            </a:r>
            <a:r>
              <a:rPr lang="pl-PL" sz="2200" b="1" dirty="0"/>
              <a:t>kontrolowanych szkół</a:t>
            </a:r>
            <a:r>
              <a:rPr lang="pl-PL" sz="2200" dirty="0"/>
              <a:t>, a brzmiały one</a:t>
            </a:r>
            <a:r>
              <a:rPr lang="pl-PL" sz="2200" dirty="0" smtClean="0"/>
              <a:t>:</a:t>
            </a:r>
          </a:p>
          <a:p>
            <a:endParaRPr lang="pl-PL" sz="2200" dirty="0"/>
          </a:p>
          <a:p>
            <a:pPr algn="just"/>
            <a:r>
              <a:rPr lang="pl-PL" sz="2200" dirty="0"/>
              <a:t> „Zaleca się zatrudnienie nauczycieli obowiązkowych zajęć edukacyjnych, o których mowa  w art. 7 ust. 3 pkt 2 ustawy </a:t>
            </a:r>
            <a:r>
              <a:rPr lang="pl-PL" sz="2200" dirty="0" smtClean="0"/>
              <a:t>            z </a:t>
            </a:r>
            <a:r>
              <a:rPr lang="pl-PL" sz="2200" dirty="0"/>
              <a:t>dnia 7 września 1991 r. o systemie oświaty, posiadających kwalifikacje określone dla nauczycieli szkół publicznych, zgodnie z art. 7 ust. 3 pkt 6 ustawy z dnia 7 września 1991 r.  o systemie oświaty.”</a:t>
            </a:r>
          </a:p>
        </p:txBody>
      </p:sp>
    </p:spTree>
    <p:extLst>
      <p:ext uri="{BB962C8B-B14F-4D97-AF65-F5344CB8AC3E}">
        <p14:creationId xmlns="" xmlns:p14="http://schemas.microsoft.com/office/powerpoint/2010/main" val="327671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algn="ctr"/>
            <a:r>
              <a:rPr lang="pl-PL" sz="2200" dirty="0"/>
              <a:t>Wnioski z kontroli w zakresie spełniania warunków określonych w art. 7 ust. 3 ustawy z dnia 7 września </a:t>
            </a:r>
            <a:r>
              <a:rPr lang="pl-PL" sz="2200" dirty="0" smtClean="0"/>
              <a:t>1991r.              o </a:t>
            </a:r>
            <a:r>
              <a:rPr lang="pl-PL" sz="2200" dirty="0"/>
              <a:t>systemie oświaty przez niepubliczną szkołę </a:t>
            </a:r>
            <a:r>
              <a:rPr lang="pl-PL" sz="2200" dirty="0" smtClean="0"/>
              <a:t>podstawową                o </a:t>
            </a:r>
            <a:r>
              <a:rPr lang="pl-PL" sz="2200" dirty="0"/>
              <a:t>uprawnieniach szkoły publicznej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492896"/>
            <a:ext cx="7406640" cy="4032448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sz="2200" dirty="0"/>
              <a:t>Wnioski wynikające z analizy wyników kontroli:</a:t>
            </a:r>
          </a:p>
          <a:p>
            <a:pPr marL="484632" lvl="0" indent="-457200">
              <a:buFont typeface="+mj-lt"/>
              <a:buAutoNum type="arabicPeriod"/>
            </a:pPr>
            <a:r>
              <a:rPr lang="pl-PL" sz="2200" dirty="0"/>
              <a:t>Wszystkie kontrolowane szkoły posiadają wpis do ewidencji szkół niepublicznych, a zaświadczenia </a:t>
            </a:r>
            <a:r>
              <a:rPr lang="pl-PL" sz="2200" dirty="0" smtClean="0"/>
              <a:t>                  o </a:t>
            </a:r>
            <a:r>
              <a:rPr lang="pl-PL" sz="2200" dirty="0"/>
              <a:t>wpisie zawierają wszystkie wymagane </a:t>
            </a:r>
            <a:r>
              <a:rPr lang="pl-PL" sz="2200" dirty="0" smtClean="0"/>
              <a:t>dane.</a:t>
            </a:r>
          </a:p>
          <a:p>
            <a:pPr marL="484632" lvl="0" indent="-457200">
              <a:buFont typeface="+mj-lt"/>
              <a:buAutoNum type="arabicPeriod"/>
            </a:pPr>
            <a:r>
              <a:rPr lang="pl-PL" sz="2200" dirty="0" smtClean="0"/>
              <a:t>Wszystkie </a:t>
            </a:r>
            <a:r>
              <a:rPr lang="pl-PL" sz="2200" dirty="0"/>
              <a:t>szkoły posiadały </a:t>
            </a:r>
            <a:r>
              <a:rPr lang="pl-PL" sz="2200" dirty="0" smtClean="0"/>
              <a:t>statut.</a:t>
            </a:r>
          </a:p>
          <a:p>
            <a:pPr marL="484632" lvl="0" indent="-457200">
              <a:buFont typeface="+mj-lt"/>
              <a:buAutoNum type="arabicPeriod"/>
            </a:pPr>
            <a:r>
              <a:rPr lang="pl-PL" sz="2200" dirty="0" smtClean="0"/>
              <a:t>Wszystkie </a:t>
            </a:r>
            <a:r>
              <a:rPr lang="pl-PL" sz="2200" dirty="0"/>
              <a:t>kontrolowane szkoły stosują zasady klasyfikowania i promowania uczniów oraz przeprowadzania sprawdzianów i </a:t>
            </a:r>
            <a:r>
              <a:rPr lang="pl-PL" sz="2200" dirty="0" smtClean="0"/>
              <a:t>egzaminów.</a:t>
            </a:r>
          </a:p>
          <a:p>
            <a:pPr marL="484632" lvl="0" indent="-457200">
              <a:buFont typeface="+mj-lt"/>
              <a:buAutoNum type="arabicPeriod"/>
            </a:pPr>
            <a:r>
              <a:rPr lang="pl-PL" sz="2200" dirty="0" smtClean="0"/>
              <a:t>Wszystkie </a:t>
            </a:r>
            <a:r>
              <a:rPr lang="pl-PL" sz="2200" dirty="0"/>
              <a:t>szkoły objęte kontrolą prowadzą dokumentację przebiegu nauczania ustaloną dla szkół publicznych</a:t>
            </a:r>
            <a:r>
              <a:rPr lang="pl-PL" sz="2200" dirty="0" smtClean="0"/>
              <a:t>.</a:t>
            </a:r>
            <a:endParaRPr lang="pl-PL" sz="2200" dirty="0"/>
          </a:p>
        </p:txBody>
      </p:sp>
    </p:spTree>
    <p:extLst>
      <p:ext uri="{BB962C8B-B14F-4D97-AF65-F5344CB8AC3E}">
        <p14:creationId xmlns="" xmlns:p14="http://schemas.microsoft.com/office/powerpoint/2010/main" val="9445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algn="ctr"/>
            <a:r>
              <a:rPr lang="pl-PL" sz="2200" dirty="0"/>
              <a:t>Wnioski z kontroli w zakresie spełniania warunków określonych w art. 7 ust. 3 ustawy z dnia 7 września </a:t>
            </a:r>
            <a:r>
              <a:rPr lang="pl-PL" sz="2200" dirty="0" smtClean="0"/>
              <a:t>1991r.             o </a:t>
            </a:r>
            <a:r>
              <a:rPr lang="pl-PL" sz="2200" dirty="0"/>
              <a:t>systemie oświaty przez niepubliczną szkołę </a:t>
            </a:r>
            <a:r>
              <a:rPr lang="pl-PL" sz="2200" dirty="0" smtClean="0"/>
              <a:t>podstawową               o </a:t>
            </a:r>
            <a:r>
              <a:rPr lang="pl-PL" sz="2200" dirty="0"/>
              <a:t>uprawnieniach szkoły publicznej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492896"/>
            <a:ext cx="7406640" cy="4032448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sz="2200" dirty="0"/>
              <a:t>Wnioski wynikające z analizy wyników kontroli:</a:t>
            </a:r>
          </a:p>
          <a:p>
            <a:pPr marL="484632" lvl="0" indent="-457200">
              <a:buFont typeface="+mj-lt"/>
              <a:buAutoNum type="arabicPeriod" startAt="5"/>
            </a:pPr>
            <a:r>
              <a:rPr lang="pl-PL" sz="2200" dirty="0" smtClean="0"/>
              <a:t>Kontrolowane </a:t>
            </a:r>
            <a:r>
              <a:rPr lang="pl-PL" sz="2200" dirty="0"/>
              <a:t>szkoły realizują zarówno programy opracowane samodzielnie przez nauczyciela lub we współpracy z innymi nauczycielami, opracowane przez innego autora/autorów oraz opracowane przez innego autora/autorów wraz z dokonanymi </a:t>
            </a:r>
            <a:r>
              <a:rPr lang="pl-PL" sz="2200" dirty="0" smtClean="0"/>
              <a:t>zmianami.</a:t>
            </a:r>
          </a:p>
          <a:p>
            <a:pPr marL="484632" lvl="0" indent="-457200">
              <a:buFont typeface="+mj-lt"/>
              <a:buAutoNum type="arabicPeriod" startAt="5"/>
            </a:pPr>
            <a:r>
              <a:rPr lang="pl-PL" sz="2200" dirty="0" smtClean="0"/>
              <a:t>W </a:t>
            </a:r>
            <a:r>
              <a:rPr lang="pl-PL" sz="2200" dirty="0"/>
              <a:t>większości kontrolowanych szkół (13 z 16) dyrektorzy zatrudniają nauczycieli obowiązkowych zajęć edukacyjnych, posiadających kwalifikacje określone dla nauczycieli szkół publicznych</a:t>
            </a:r>
            <a:r>
              <a:rPr lang="pl-PL" sz="2200" dirty="0" smtClean="0"/>
              <a:t>.</a:t>
            </a:r>
            <a:endParaRPr lang="pl-PL" sz="2200" dirty="0"/>
          </a:p>
        </p:txBody>
      </p:sp>
    </p:spTree>
    <p:extLst>
      <p:ext uri="{BB962C8B-B14F-4D97-AF65-F5344CB8AC3E}">
        <p14:creationId xmlns="" xmlns:p14="http://schemas.microsoft.com/office/powerpoint/2010/main" val="111140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algn="ctr"/>
            <a:r>
              <a:rPr lang="pl-PL" sz="2200" dirty="0"/>
              <a:t>Wnioski z kontroli w zakresie zgodności organizacji zajęć edukacyjnych </a:t>
            </a:r>
            <a:r>
              <a:rPr lang="pl-PL" sz="2200" dirty="0" smtClean="0"/>
              <a:t>z </a:t>
            </a:r>
            <a:r>
              <a:rPr lang="pl-PL" sz="2200" dirty="0"/>
              <a:t>informatyki z ramowymi planami nauczania </a:t>
            </a:r>
            <a:r>
              <a:rPr lang="pl-PL" sz="2200" dirty="0" smtClean="0"/>
              <a:t>            w </a:t>
            </a:r>
            <a:r>
              <a:rPr lang="pl-PL" sz="2200" dirty="0"/>
              <a:t>publicznych liceach </a:t>
            </a:r>
            <a:r>
              <a:rPr lang="pl-PL" sz="2200" dirty="0" smtClean="0"/>
              <a:t>ogólnokształcących i </a:t>
            </a:r>
            <a:r>
              <a:rPr lang="pl-PL" sz="2200" dirty="0"/>
              <a:t>technikach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132856"/>
            <a:ext cx="7406640" cy="4392488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pl-PL" sz="1900" i="1" dirty="0" smtClean="0"/>
          </a:p>
          <a:p>
            <a:pPr algn="just"/>
            <a:r>
              <a:rPr lang="pl-PL" sz="1900" i="1" dirty="0" smtClean="0"/>
              <a:t>Celem </a:t>
            </a:r>
            <a:r>
              <a:rPr lang="pl-PL" sz="1900" i="1" dirty="0"/>
              <a:t>kontroli było sprawdzenie zgodności organizacji zajęć </a:t>
            </a:r>
            <a:r>
              <a:rPr lang="pl-PL" sz="1900" i="1" dirty="0" smtClean="0"/>
              <a:t>z </a:t>
            </a:r>
            <a:r>
              <a:rPr lang="pl-PL" sz="1900" i="1" dirty="0"/>
              <a:t>informatyki </a:t>
            </a:r>
            <a:r>
              <a:rPr lang="pl-PL" sz="1900" i="1" dirty="0" smtClean="0"/>
              <a:t>             z </a:t>
            </a:r>
            <a:r>
              <a:rPr lang="pl-PL" sz="1900" i="1" dirty="0"/>
              <a:t>ramowymi planami nauczania </a:t>
            </a:r>
            <a:r>
              <a:rPr lang="pl-PL" sz="1900" i="1" dirty="0" smtClean="0"/>
              <a:t>w </a:t>
            </a:r>
            <a:r>
              <a:rPr lang="pl-PL" sz="1900" i="1" dirty="0"/>
              <a:t>zakresie liczby uczniów w grupach, podziału </a:t>
            </a:r>
            <a:r>
              <a:rPr lang="pl-PL" sz="1900" i="1" dirty="0" smtClean="0"/>
              <a:t>na </a:t>
            </a:r>
            <a:r>
              <a:rPr lang="pl-PL" sz="1900" i="1" dirty="0"/>
              <a:t>grupy, liczby uczniów przypadających na jeden komputer podczas zajęć.</a:t>
            </a:r>
            <a:endParaRPr lang="pl-PL" sz="1900" dirty="0"/>
          </a:p>
          <a:p>
            <a:pPr algn="just"/>
            <a:r>
              <a:rPr lang="pl-PL" sz="1900" dirty="0"/>
              <a:t> </a:t>
            </a:r>
          </a:p>
          <a:p>
            <a:pPr algn="just"/>
            <a:r>
              <a:rPr lang="pl-PL" sz="1900" dirty="0"/>
              <a:t>Kontrolą zostały objęte publiczne licea ogólnokształcące </a:t>
            </a:r>
            <a:r>
              <a:rPr lang="pl-PL" sz="1900" dirty="0" smtClean="0"/>
              <a:t>i </a:t>
            </a:r>
            <a:r>
              <a:rPr lang="pl-PL" sz="1900" dirty="0"/>
              <a:t>technika dla młodzieży, </a:t>
            </a:r>
            <a:r>
              <a:rPr lang="pl-PL" sz="1900" dirty="0" smtClean="0"/>
              <a:t>z </a:t>
            </a:r>
            <a:r>
              <a:rPr lang="pl-PL" sz="1900" dirty="0"/>
              <a:t>wyłączeniem oddziałów integracyjnych w </a:t>
            </a:r>
            <a:r>
              <a:rPr lang="pl-PL" sz="1900" dirty="0" smtClean="0"/>
              <a:t>szkołach. Kontrola </a:t>
            </a:r>
            <a:r>
              <a:rPr lang="pl-PL" sz="1900" dirty="0"/>
              <a:t>została </a:t>
            </a:r>
            <a:r>
              <a:rPr lang="pl-PL" sz="1900" dirty="0" smtClean="0"/>
              <a:t>zrealizowana w </a:t>
            </a:r>
            <a:r>
              <a:rPr lang="pl-PL" sz="1900" dirty="0"/>
              <a:t>okresie  maja 2013 roku.</a:t>
            </a:r>
          </a:p>
          <a:p>
            <a:endParaRPr lang="pl-PL" sz="1900" b="1" dirty="0" smtClean="0"/>
          </a:p>
          <a:p>
            <a:r>
              <a:rPr lang="pl-PL" sz="1900" b="1" dirty="0" smtClean="0"/>
              <a:t>Kontrolą </a:t>
            </a:r>
            <a:r>
              <a:rPr lang="pl-PL" sz="1900" b="1" dirty="0"/>
              <a:t>objęto 19 szkół, w tym:</a:t>
            </a:r>
            <a:endParaRPr lang="pl-PL" sz="1900" dirty="0"/>
          </a:p>
          <a:p>
            <a:pPr marL="370332" lvl="0" indent="-342900">
              <a:buFont typeface="Wingdings" pitchFamily="2" charset="2"/>
              <a:buChar char="§"/>
            </a:pPr>
            <a:r>
              <a:rPr lang="pl-PL" sz="1900" b="1" dirty="0"/>
              <a:t>10</a:t>
            </a:r>
            <a:r>
              <a:rPr lang="pl-PL" sz="1900" b="1" i="1" dirty="0"/>
              <a:t> </a:t>
            </a:r>
            <a:r>
              <a:rPr lang="pl-PL" sz="1900" b="1" dirty="0"/>
              <a:t>liceów </a:t>
            </a:r>
            <a:r>
              <a:rPr lang="pl-PL" sz="1900" b="1" dirty="0" smtClean="0"/>
              <a:t>ogólnokształcących,</a:t>
            </a:r>
          </a:p>
          <a:p>
            <a:pPr marL="370332" lvl="0" indent="-342900">
              <a:buFont typeface="Wingdings" pitchFamily="2" charset="2"/>
              <a:buChar char="§"/>
            </a:pPr>
            <a:r>
              <a:rPr lang="pl-PL" sz="1900" b="1" dirty="0" smtClean="0"/>
              <a:t>9 </a:t>
            </a:r>
            <a:r>
              <a:rPr lang="pl-PL" sz="1900" b="1" dirty="0"/>
              <a:t>techników dla młodzieży.</a:t>
            </a:r>
            <a:endParaRPr lang="pl-PL" sz="1900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760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algn="ctr"/>
            <a:r>
              <a:rPr lang="pl-PL" sz="2200" dirty="0"/>
              <a:t>Wnioski z kontroli w zakresie zgodności organizacji zajęć edukacyjnych </a:t>
            </a:r>
            <a:r>
              <a:rPr lang="pl-PL" sz="2200" dirty="0" smtClean="0"/>
              <a:t>z </a:t>
            </a:r>
            <a:r>
              <a:rPr lang="pl-PL" sz="2200" dirty="0"/>
              <a:t>informatyki z ramowymi planami nauczania </a:t>
            </a:r>
            <a:r>
              <a:rPr lang="pl-PL" sz="2200" dirty="0" smtClean="0"/>
              <a:t>            w </a:t>
            </a:r>
            <a:r>
              <a:rPr lang="pl-PL" sz="2200" dirty="0"/>
              <a:t>publicznych liceach </a:t>
            </a:r>
            <a:r>
              <a:rPr lang="pl-PL" sz="2200" dirty="0" smtClean="0"/>
              <a:t>ogólnokształcących i </a:t>
            </a:r>
            <a:r>
              <a:rPr lang="pl-PL" sz="2200" dirty="0"/>
              <a:t>technikach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132856"/>
            <a:ext cx="7406640" cy="4392488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pl-PL" sz="2200" dirty="0" smtClean="0"/>
          </a:p>
          <a:p>
            <a:r>
              <a:rPr lang="pl-PL" sz="2200" dirty="0" smtClean="0"/>
              <a:t>Wyniki </a:t>
            </a:r>
            <a:r>
              <a:rPr lang="pl-PL" sz="2200" dirty="0"/>
              <a:t>przeprowadzonych kontroli </a:t>
            </a:r>
            <a:r>
              <a:rPr lang="pl-PL" sz="2200" b="1" dirty="0"/>
              <a:t>nie były podstawą do wydania dyrektorom liceów ogólnokształcących </a:t>
            </a:r>
            <a:r>
              <a:rPr lang="pl-PL" sz="2200" b="1" dirty="0" smtClean="0"/>
              <a:t>oraz </a:t>
            </a:r>
            <a:r>
              <a:rPr lang="pl-PL" sz="2200" b="1" dirty="0"/>
              <a:t>techników zaleceń,</a:t>
            </a:r>
            <a:r>
              <a:rPr lang="pl-PL" sz="2200" dirty="0"/>
              <a:t> sformułowania wniosków i uwag. </a:t>
            </a:r>
          </a:p>
          <a:p>
            <a:r>
              <a:rPr lang="pl-PL" sz="2200" dirty="0"/>
              <a:t> </a:t>
            </a:r>
          </a:p>
          <a:p>
            <a:r>
              <a:rPr lang="pl-PL" sz="2200" dirty="0"/>
              <a:t>Wnioski wynikające z analizy wyników kontroli:</a:t>
            </a:r>
            <a:r>
              <a:rPr lang="pl-PL" sz="2200" i="1" dirty="0"/>
              <a:t> </a:t>
            </a:r>
            <a:endParaRPr lang="pl-PL" sz="2200" i="1" dirty="0" smtClean="0"/>
          </a:p>
          <a:p>
            <a:endParaRPr lang="pl-PL" sz="2200" dirty="0"/>
          </a:p>
          <a:p>
            <a:pPr marL="484632" indent="-457200">
              <a:buFont typeface="+mj-lt"/>
              <a:buAutoNum type="arabicPeriod"/>
            </a:pPr>
            <a:r>
              <a:rPr lang="pl-PL" sz="2200" dirty="0" smtClean="0"/>
              <a:t>We </a:t>
            </a:r>
            <a:r>
              <a:rPr lang="pl-PL" sz="2200" dirty="0"/>
              <a:t>wszystkich kontrolowanych i technikach, liczba godzin informatyki w klasach pierwszych jest nie mniejsza niż określona w rozporządzeniu w sprawie ramowych planów nauczania w szkołach </a:t>
            </a:r>
            <a:r>
              <a:rPr lang="pl-PL" sz="2200" dirty="0" smtClean="0"/>
              <a:t>publicznych.</a:t>
            </a:r>
          </a:p>
        </p:txBody>
      </p:sp>
    </p:spTree>
    <p:extLst>
      <p:ext uri="{BB962C8B-B14F-4D97-AF65-F5344CB8AC3E}">
        <p14:creationId xmlns="" xmlns:p14="http://schemas.microsoft.com/office/powerpoint/2010/main" val="421382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algn="ctr"/>
            <a:r>
              <a:rPr lang="pl-PL" sz="2200" dirty="0"/>
              <a:t>Wnioski z kontroli w zakresie zgodności organizacji zajęć edukacyjnych </a:t>
            </a:r>
            <a:r>
              <a:rPr lang="pl-PL" sz="2200" dirty="0" smtClean="0"/>
              <a:t>z </a:t>
            </a:r>
            <a:r>
              <a:rPr lang="pl-PL" sz="2200" dirty="0"/>
              <a:t>informatyki z ramowymi planami </a:t>
            </a:r>
            <a:r>
              <a:rPr lang="pl-PL" sz="2200" dirty="0" smtClean="0"/>
              <a:t>nauczania              w </a:t>
            </a:r>
            <a:r>
              <a:rPr lang="pl-PL" sz="2200" dirty="0"/>
              <a:t>publicznych liceach </a:t>
            </a:r>
            <a:r>
              <a:rPr lang="pl-PL" sz="2200" dirty="0" smtClean="0"/>
              <a:t>ogólnokształcących i </a:t>
            </a:r>
            <a:r>
              <a:rPr lang="pl-PL" sz="2200" dirty="0"/>
              <a:t>technikach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132856"/>
            <a:ext cx="7406640" cy="4392488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pl-PL" sz="2000" dirty="0" smtClean="0"/>
          </a:p>
          <a:p>
            <a:r>
              <a:rPr lang="pl-PL" sz="2000" dirty="0" smtClean="0"/>
              <a:t>Wnioski </a:t>
            </a:r>
            <a:r>
              <a:rPr lang="pl-PL" sz="2000" dirty="0"/>
              <a:t>wynikające z analizy wyników </a:t>
            </a:r>
            <a:r>
              <a:rPr lang="pl-PL" sz="2000" dirty="0" smtClean="0"/>
              <a:t>kontroli c.d.:</a:t>
            </a:r>
            <a:r>
              <a:rPr lang="pl-PL" sz="2000" i="1" dirty="0" smtClean="0"/>
              <a:t> </a:t>
            </a:r>
          </a:p>
          <a:p>
            <a:endParaRPr lang="pl-PL" sz="2000" dirty="0"/>
          </a:p>
          <a:p>
            <a:pPr marL="484632" indent="-457200" algn="just">
              <a:buFont typeface="+mj-lt"/>
              <a:buAutoNum type="arabicPeriod" startAt="2"/>
            </a:pPr>
            <a:r>
              <a:rPr lang="pl-PL" sz="2000" dirty="0"/>
              <a:t>We wszystkich kontrolowanych liceach ogólnokształcących </a:t>
            </a:r>
            <a:r>
              <a:rPr lang="pl-PL" sz="2000" dirty="0" smtClean="0"/>
              <a:t>                  i </a:t>
            </a:r>
            <a:r>
              <a:rPr lang="pl-PL" sz="2000" dirty="0"/>
              <a:t>technikach liczba uczniów w grupach jest zgodna </a:t>
            </a:r>
            <a:r>
              <a:rPr lang="pl-PL" sz="2000" dirty="0" smtClean="0"/>
              <a:t>                             z </a:t>
            </a:r>
            <a:r>
              <a:rPr lang="pl-PL" sz="2000" dirty="0"/>
              <a:t>rozporządzeniem w sprawie ramowych planów nauczania w szkołach </a:t>
            </a:r>
            <a:r>
              <a:rPr lang="pl-PL" sz="2000" dirty="0" smtClean="0"/>
              <a:t>publicznych.</a:t>
            </a:r>
          </a:p>
          <a:p>
            <a:pPr marL="484632" indent="-457200" algn="just">
              <a:buFont typeface="+mj-lt"/>
              <a:buAutoNum type="arabicPeriod" startAt="2"/>
            </a:pPr>
            <a:r>
              <a:rPr lang="pl-PL" sz="2000" dirty="0" smtClean="0"/>
              <a:t>We </a:t>
            </a:r>
            <a:r>
              <a:rPr lang="pl-PL" sz="2000" dirty="0"/>
              <a:t>wszystkich kontrolowanych technikach oraz prawie wszystkich liceach ogólnokształcących uczniowie mieli zapewnione samodzielne stanowiska komputerowe.</a:t>
            </a:r>
            <a:endParaRPr lang="pl-PL" sz="2000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260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algn="ctr"/>
            <a:r>
              <a:rPr lang="pl-PL" sz="2200" dirty="0"/>
              <a:t>Kontrola organizacji zajęć rewalidacyjnych w szkole ogólnodostępnej, w tym liczby godzin i rodzaju tych zajęć oraz ich zgodności z zaleceniami zawartymi w orzeczeniu </a:t>
            </a:r>
            <a:r>
              <a:rPr lang="pl-PL" sz="2200" dirty="0" smtClean="0"/>
              <a:t>                      o </a:t>
            </a:r>
            <a:r>
              <a:rPr lang="pl-PL" sz="2200" dirty="0"/>
              <a:t>potrzebie kształcenia specjalnego wydanego z uwagi na niepełnosprawność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636912"/>
            <a:ext cx="7406640" cy="3888432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pl-PL" sz="2200" i="1" dirty="0"/>
              <a:t>Celem kontroli była ocena zgodności z przepisami prawa organizacji zajęć rewalidacyjnych w szkole ogólnodostępnej, w tym liczby godzin i rodzaju tych zajęć oraz ich zgodności z zaleceniami zawartymi </a:t>
            </a:r>
            <a:r>
              <a:rPr lang="pl-PL" sz="2200" i="1" dirty="0" smtClean="0"/>
              <a:t>           w </a:t>
            </a:r>
            <a:r>
              <a:rPr lang="pl-PL" sz="2200" i="1" dirty="0"/>
              <a:t>orzeczeniu o potrzebie kształcenia specjalnego </a:t>
            </a:r>
            <a:r>
              <a:rPr lang="pl-PL" sz="2200" i="1" dirty="0" smtClean="0"/>
              <a:t>wydanym </a:t>
            </a:r>
            <a:r>
              <a:rPr lang="pl-PL" sz="2200" i="1" dirty="0"/>
              <a:t>z uwagi na niepełnosprawność</a:t>
            </a:r>
            <a:r>
              <a:rPr lang="pl-PL" sz="2200" i="1" dirty="0" smtClean="0"/>
              <a:t>.</a:t>
            </a:r>
          </a:p>
          <a:p>
            <a:pPr algn="just"/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 smtClean="0"/>
              <a:t>Kontrolą </a:t>
            </a:r>
            <a:r>
              <a:rPr lang="pl-PL" sz="2200" dirty="0"/>
              <a:t>zostały objęte publiczne szkoły podstawowe, gimnazja, licea ogólnokształcące i zasadnicze szkoły zawodowe, do których uczęszczają uczniowie posiadający </a:t>
            </a:r>
            <a:r>
              <a:rPr lang="pl-PL" sz="2200" dirty="0" smtClean="0"/>
              <a:t>orzeczenia                       o </a:t>
            </a:r>
            <a:r>
              <a:rPr lang="pl-PL" sz="2200" dirty="0"/>
              <a:t>potrzebie kształcenia specjalnego, z uwagi na </a:t>
            </a:r>
            <a:r>
              <a:rPr lang="pl-PL" sz="2200" dirty="0" smtClean="0"/>
              <a:t>niepełnosprawność.</a:t>
            </a:r>
            <a:endParaRPr lang="pl-PL" sz="2200" dirty="0"/>
          </a:p>
        </p:txBody>
      </p:sp>
    </p:spTree>
    <p:extLst>
      <p:ext uri="{BB962C8B-B14F-4D97-AF65-F5344CB8AC3E}">
        <p14:creationId xmlns="" xmlns:p14="http://schemas.microsoft.com/office/powerpoint/2010/main" val="366616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algn="ctr"/>
            <a:r>
              <a:rPr lang="pl-PL" sz="2200" dirty="0"/>
              <a:t>Kontrola organizacji zajęć rewalidacyjnych w szkole ogólnodostępnej, w tym liczby godzin i rodzaju tych zajęć oraz ich zgodności z zaleceniami zawartymi w orzeczeniu </a:t>
            </a:r>
            <a:r>
              <a:rPr lang="pl-PL" sz="2200" dirty="0" smtClean="0"/>
              <a:t>                      o </a:t>
            </a:r>
            <a:r>
              <a:rPr lang="pl-PL" sz="2200" dirty="0"/>
              <a:t>potrzebie kształcenia specjalnego wydanego z uwagi na niepełnosprawność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636912"/>
            <a:ext cx="7406640" cy="3888432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sz="2200" dirty="0"/>
              <a:t>Kontrole zostały </a:t>
            </a:r>
            <a:r>
              <a:rPr lang="pl-PL" sz="2200" dirty="0" smtClean="0"/>
              <a:t>zrealizowane </a:t>
            </a:r>
            <a:r>
              <a:rPr lang="pl-PL" sz="2200" dirty="0"/>
              <a:t>w okresie od maja do czerwca 2013 roku. </a:t>
            </a:r>
            <a:endParaRPr lang="pl-PL" sz="2200" dirty="0" smtClean="0"/>
          </a:p>
          <a:p>
            <a:endParaRPr lang="pl-PL" sz="2200" dirty="0"/>
          </a:p>
          <a:p>
            <a:r>
              <a:rPr lang="pl-PL" sz="2200" dirty="0"/>
              <a:t>Kontrolą objęto </a:t>
            </a:r>
            <a:r>
              <a:rPr lang="pl-PL" sz="2200" b="1" dirty="0"/>
              <a:t>23 </a:t>
            </a:r>
            <a:r>
              <a:rPr lang="pl-PL" sz="2200" dirty="0" smtClean="0"/>
              <a:t>szkoły, </a:t>
            </a:r>
            <a:r>
              <a:rPr lang="pl-PL" sz="2200" dirty="0"/>
              <a:t>w tym:</a:t>
            </a:r>
          </a:p>
          <a:p>
            <a:pPr marL="370332" lvl="0" indent="-342900">
              <a:buFont typeface="Wingdings" pitchFamily="2" charset="2"/>
              <a:buChar char="ü"/>
            </a:pPr>
            <a:r>
              <a:rPr lang="pl-PL" sz="2200" b="1" dirty="0"/>
              <a:t>10</a:t>
            </a:r>
            <a:r>
              <a:rPr lang="pl-PL" sz="2200" dirty="0"/>
              <a:t> szkół podstawowych, do których uczęszczają uczniowie posiadający orzeczenia o potrzebie kształcenia specjalnego, </a:t>
            </a:r>
            <a:r>
              <a:rPr lang="pl-PL" sz="2200" dirty="0" smtClean="0"/>
              <a:t> z </a:t>
            </a:r>
            <a:r>
              <a:rPr lang="pl-PL" sz="2200" dirty="0"/>
              <a:t>uwagi na niepełnosprawność; </a:t>
            </a:r>
            <a:endParaRPr lang="pl-PL" sz="2200" dirty="0" smtClean="0"/>
          </a:p>
          <a:p>
            <a:pPr marL="370332" lvl="0" indent="-342900">
              <a:buFont typeface="Wingdings" pitchFamily="2" charset="2"/>
              <a:buChar char="ü"/>
            </a:pPr>
            <a:r>
              <a:rPr lang="pl-PL" sz="2200" b="1" dirty="0" smtClean="0"/>
              <a:t>8</a:t>
            </a:r>
            <a:r>
              <a:rPr lang="pl-PL" sz="2200" dirty="0" smtClean="0"/>
              <a:t> </a:t>
            </a:r>
            <a:r>
              <a:rPr lang="pl-PL" sz="2200" dirty="0"/>
              <a:t>gimnazjów, do których uczęszczają uczniowie posiadający orzeczenia o potrzebie kształcenia specjalnego, z uwagi na niepełnosprawność; </a:t>
            </a:r>
          </a:p>
        </p:txBody>
      </p:sp>
    </p:spTree>
    <p:extLst>
      <p:ext uri="{BB962C8B-B14F-4D97-AF65-F5344CB8AC3E}">
        <p14:creationId xmlns="" xmlns:p14="http://schemas.microsoft.com/office/powerpoint/2010/main" val="29049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algn="ctr"/>
            <a:r>
              <a:rPr lang="pl-PL" sz="2200" dirty="0"/>
              <a:t>Kontrola organizacji zajęć rewalidacyjnych w szkole ogólnodostępnej, w tym liczby godzin i rodzaju tych zajęć oraz ich zgodności z zaleceniami zawartymi w orzeczeniu </a:t>
            </a:r>
            <a:r>
              <a:rPr lang="pl-PL" sz="2200" dirty="0" smtClean="0"/>
              <a:t>                      o </a:t>
            </a:r>
            <a:r>
              <a:rPr lang="pl-PL" sz="2200" dirty="0"/>
              <a:t>potrzebie kształcenia specjalnego wydanego z uwagi na niepełnosprawność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636912"/>
            <a:ext cx="7406640" cy="3888432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pl-PL" sz="2200" dirty="0" smtClean="0"/>
          </a:p>
          <a:p>
            <a:r>
              <a:rPr lang="pl-PL" sz="2200" dirty="0" smtClean="0"/>
              <a:t>Kontrolą </a:t>
            </a:r>
            <a:r>
              <a:rPr lang="pl-PL" sz="2200" dirty="0"/>
              <a:t>objęto </a:t>
            </a:r>
            <a:r>
              <a:rPr lang="pl-PL" sz="2200" b="1" dirty="0"/>
              <a:t>23 </a:t>
            </a:r>
            <a:r>
              <a:rPr lang="pl-PL" sz="2200" dirty="0" smtClean="0"/>
              <a:t>szkoły, </a:t>
            </a:r>
            <a:r>
              <a:rPr lang="pl-PL" sz="2200" dirty="0"/>
              <a:t>w tym:</a:t>
            </a:r>
          </a:p>
          <a:p>
            <a:pPr marL="370332" lvl="0" indent="-342900">
              <a:buFont typeface="Wingdings" pitchFamily="2" charset="2"/>
              <a:buChar char="ü"/>
            </a:pPr>
            <a:r>
              <a:rPr lang="pl-PL" sz="2200" b="1" dirty="0" smtClean="0"/>
              <a:t>2</a:t>
            </a:r>
            <a:r>
              <a:rPr lang="pl-PL" sz="2200" dirty="0" smtClean="0"/>
              <a:t> </a:t>
            </a:r>
            <a:r>
              <a:rPr lang="pl-PL" sz="2200" dirty="0"/>
              <a:t>licea ogólnokształcące, do których uczęszczają uczniowie posiadający orzeczenia o potrzebie kształcenia </a:t>
            </a:r>
            <a:r>
              <a:rPr lang="pl-PL" sz="2200" dirty="0" smtClean="0"/>
              <a:t>specjalnego,   z </a:t>
            </a:r>
            <a:r>
              <a:rPr lang="pl-PL" sz="2200" dirty="0"/>
              <a:t>uwagi na </a:t>
            </a:r>
            <a:r>
              <a:rPr lang="pl-PL" sz="2200" dirty="0" smtClean="0"/>
              <a:t>niepełnosprawność;</a:t>
            </a:r>
          </a:p>
          <a:p>
            <a:pPr marL="370332" lvl="0" indent="-342900">
              <a:buFont typeface="Wingdings" pitchFamily="2" charset="2"/>
              <a:buChar char="ü"/>
            </a:pPr>
            <a:r>
              <a:rPr lang="pl-PL" sz="2200" b="1" dirty="0" smtClean="0"/>
              <a:t>3</a:t>
            </a:r>
            <a:r>
              <a:rPr lang="pl-PL" sz="2200" dirty="0" smtClean="0"/>
              <a:t> </a:t>
            </a:r>
            <a:r>
              <a:rPr lang="pl-PL" sz="2200" dirty="0"/>
              <a:t>zasadnicze szkoły zawodowe, do których uczęszczają uczniowie posiadający </a:t>
            </a:r>
            <a:r>
              <a:rPr lang="pl-PL" sz="2200" dirty="0" smtClean="0"/>
              <a:t>orzeczenia o </a:t>
            </a:r>
            <a:r>
              <a:rPr lang="pl-PL" sz="2200" dirty="0"/>
              <a:t>potrzebie kształcenia specjalnego, z uwagi na niepełnosprawność.</a:t>
            </a:r>
          </a:p>
        </p:txBody>
      </p:sp>
    </p:spTree>
    <p:extLst>
      <p:ext uri="{BB962C8B-B14F-4D97-AF65-F5344CB8AC3E}">
        <p14:creationId xmlns="" xmlns:p14="http://schemas.microsoft.com/office/powerpoint/2010/main" val="224637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08862"/>
          </a:xfrm>
        </p:spPr>
        <p:txBody>
          <a:bodyPr>
            <a:norm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Podstawowe kierunki polityki oświatowej państwa             w roku szkolnym 2013/2014</a:t>
            </a:r>
            <a:endParaRPr lang="pl-PL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628800"/>
            <a:ext cx="7406640" cy="4248472"/>
          </a:xfrm>
        </p:spPr>
        <p:txBody>
          <a:bodyPr>
            <a:noAutofit/>
          </a:bodyPr>
          <a:lstStyle/>
          <a:p>
            <a:endParaRPr lang="pl-PL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i) w </a:t>
            </a: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publicznych szkołach podstawowych:</a:t>
            </a:r>
          </a:p>
          <a:p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„Zgodność realizacji obowiązkowych zajęć edukacyjnych </a:t>
            </a: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z ramowymi planami </a:t>
            </a: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nauczania w klasach I - </a:t>
            </a:r>
            <a:r>
              <a:rPr lang="pl-PL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</a:t>
            </a: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publicznej szkoły podstawowej”;</a:t>
            </a:r>
          </a:p>
          <a:p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j) w </a:t>
            </a: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szkołach niepublicznych:</a:t>
            </a:r>
          </a:p>
          <a:p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,,Spełnianie warunków określonych w art. 7 ust. 3 pkt 3 i 4 </a:t>
            </a: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ustawy z </a:t>
            </a: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dnia 7 września 1991 r. o systemie oświaty przez szkołę </a:t>
            </a: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niepubliczną o </a:t>
            </a: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uprawnieniach szkoły publicznej”.</a:t>
            </a:r>
            <a:endParaRPr lang="pl-PL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3027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algn="ctr"/>
            <a:r>
              <a:rPr lang="pl-PL" sz="2200" dirty="0"/>
              <a:t>Kontrola organizacji zajęć rewalidacyjnych w szkole ogólnodostępnej, w tym liczby godzin i rodzaju tych zajęć oraz ich zgodności z zaleceniami zawartymi w orzeczeniu </a:t>
            </a:r>
            <a:r>
              <a:rPr lang="pl-PL" sz="2200" dirty="0" smtClean="0"/>
              <a:t>                      o </a:t>
            </a:r>
            <a:r>
              <a:rPr lang="pl-PL" sz="2200" dirty="0"/>
              <a:t>potrzebie kształcenia specjalnego wydanego z uwagi na niepełnosprawność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636912"/>
            <a:ext cx="7406640" cy="3888432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pl-PL" sz="2200" dirty="0"/>
              <a:t>Wyniki przeprowadzonych kontroli były podstawą do wydania </a:t>
            </a:r>
            <a:r>
              <a:rPr lang="pl-PL" sz="2200" b="1" dirty="0" smtClean="0"/>
              <a:t>2. dyrektorom </a:t>
            </a:r>
            <a:r>
              <a:rPr lang="pl-PL" sz="2200" b="1" dirty="0"/>
              <a:t>kontrolowanych </a:t>
            </a:r>
            <a:r>
              <a:rPr lang="pl-PL" sz="2200" b="1" dirty="0" smtClean="0"/>
              <a:t>szkół </a:t>
            </a:r>
            <a:r>
              <a:rPr lang="pl-PL" sz="2200" dirty="0" smtClean="0"/>
              <a:t>(podstawowej </a:t>
            </a:r>
            <a:br>
              <a:rPr lang="pl-PL" sz="2200" dirty="0" smtClean="0"/>
            </a:br>
            <a:r>
              <a:rPr lang="pl-PL" sz="2200" dirty="0" smtClean="0"/>
              <a:t>i gimnazjalnej</a:t>
            </a:r>
            <a:r>
              <a:rPr lang="pl-PL" sz="2200" dirty="0"/>
              <a:t>) </a:t>
            </a:r>
            <a:r>
              <a:rPr lang="pl-PL" sz="2200" b="1" dirty="0" smtClean="0"/>
              <a:t>3. </a:t>
            </a:r>
            <a:r>
              <a:rPr lang="pl-PL" sz="2200" b="1" dirty="0"/>
              <a:t>zaleceń</a:t>
            </a:r>
            <a:r>
              <a:rPr lang="pl-PL" sz="2200" dirty="0"/>
              <a:t>.</a:t>
            </a:r>
          </a:p>
          <a:p>
            <a:pPr algn="just"/>
            <a:r>
              <a:rPr lang="pl-PL" sz="2200" dirty="0"/>
              <a:t>Dotyczyły one:</a:t>
            </a:r>
          </a:p>
          <a:p>
            <a:pPr marL="370332" lvl="0" indent="-342900" algn="just">
              <a:buFont typeface="Arial" pitchFamily="34" charset="0"/>
              <a:buChar char="•"/>
            </a:pPr>
            <a:r>
              <a:rPr lang="pl-PL" sz="2200" dirty="0" smtClean="0"/>
              <a:t>organizacji </a:t>
            </a:r>
            <a:r>
              <a:rPr lang="pl-PL" sz="2200" dirty="0"/>
              <a:t>zajęć rewalidacyjnych dla ucznia/uczniów posiadających orzeczenie o potrzebie kształcenia specjalnego wydane z uwagi na niepełnosprawność, zgodnie z § 4 ust. 1 pkt 4 rozporządzenia Ministra Edukacji Narodowej z dnia 17 listopada 2010 r. w sprawie warunków organizowania kształcenia, wychowania i opieki dla dzieci </a:t>
            </a:r>
            <a:r>
              <a:rPr lang="pl-PL" sz="2200" dirty="0" smtClean="0"/>
              <a:t>            i młodzieży</a:t>
            </a:r>
            <a:endParaRPr lang="pl-PL" sz="2200" dirty="0"/>
          </a:p>
        </p:txBody>
      </p:sp>
    </p:spTree>
    <p:extLst>
      <p:ext uri="{BB962C8B-B14F-4D97-AF65-F5344CB8AC3E}">
        <p14:creationId xmlns="" xmlns:p14="http://schemas.microsoft.com/office/powerpoint/2010/main" val="32780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algn="ctr"/>
            <a:r>
              <a:rPr lang="pl-PL" sz="2200" dirty="0"/>
              <a:t>Kontrola organizacji zajęć rewalidacyjnych w szkole ogólnodostępnej, w tym liczby godzin i rodzaju tych zajęć oraz ich zgodności z zaleceniami zawartymi w orzeczeniu </a:t>
            </a:r>
            <a:r>
              <a:rPr lang="pl-PL" sz="2200" dirty="0" smtClean="0"/>
              <a:t>                      o </a:t>
            </a:r>
            <a:r>
              <a:rPr lang="pl-PL" sz="2200" dirty="0"/>
              <a:t>potrzebie kształcenia specjalnego wydanego z uwagi na niepełnosprawność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636912"/>
            <a:ext cx="7406640" cy="3888432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70332" lvl="0" indent="-342900" algn="just">
              <a:buFont typeface="Arial" pitchFamily="34" charset="0"/>
              <a:buChar char="•"/>
            </a:pPr>
            <a:r>
              <a:rPr lang="pl-PL" sz="2200" dirty="0" smtClean="0"/>
              <a:t>niepełnosprawnych oraz niedostosowanych społecznie                w przedszkolach, szkołach i oddziałach ogólnodostępnych            i integracyjnych (Dz. U. Nr 228, poz. 1490, oraz z 2010 r. poz. 982) i § 2 ust. 1 pkt 4 rozporządzenia Ministra Edukacji Narodowej i Sportu   z dnia 12 lutego 2002 r. w sprawie ramowych planów nauczania w szkołach publicznych (Dz. U. Nr 15, poz. 142, z </a:t>
            </a:r>
            <a:r>
              <a:rPr lang="pl-PL" sz="2200" dirty="0" err="1" smtClean="0"/>
              <a:t>późn</a:t>
            </a:r>
            <a:r>
              <a:rPr lang="pl-PL" sz="2200" dirty="0" smtClean="0"/>
              <a:t>. zm.) oraz § 2 ust. 1 pkt </a:t>
            </a:r>
            <a:br>
              <a:rPr lang="pl-PL" sz="2200" dirty="0" smtClean="0"/>
            </a:br>
            <a:r>
              <a:rPr lang="pl-PL" sz="2200" dirty="0" smtClean="0"/>
              <a:t>4 rozporządzenia Ministra Edukacji Narodowej z dnia </a:t>
            </a:r>
            <a:br>
              <a:rPr lang="pl-PL" sz="2200" dirty="0" smtClean="0"/>
            </a:br>
            <a:r>
              <a:rPr lang="pl-PL" sz="2200" dirty="0" smtClean="0"/>
              <a:t>7 lutego 2012 r. w sprawie ramowych planów nauczania </a:t>
            </a:r>
            <a:br>
              <a:rPr lang="pl-PL" sz="2200" dirty="0" smtClean="0"/>
            </a:br>
            <a:r>
              <a:rPr lang="pl-PL" sz="2200" dirty="0" smtClean="0"/>
              <a:t>w szkołach publicznych (Dz. U. poz. 204),</a:t>
            </a:r>
          </a:p>
        </p:txBody>
      </p:sp>
    </p:spTree>
    <p:extLst>
      <p:ext uri="{BB962C8B-B14F-4D97-AF65-F5344CB8AC3E}">
        <p14:creationId xmlns="" xmlns:p14="http://schemas.microsoft.com/office/powerpoint/2010/main" val="413938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algn="ctr"/>
            <a:r>
              <a:rPr lang="pl-PL" sz="2200" dirty="0"/>
              <a:t>Kontrola organizacji zajęć rewalidacyjnych w szkole ogólnodostępnej, w tym liczby godzin i rodzaju tych zajęć oraz ich zgodności z zaleceniami zawartymi w orzeczeniu </a:t>
            </a:r>
            <a:r>
              <a:rPr lang="pl-PL" sz="2200" dirty="0" smtClean="0"/>
              <a:t>                        o </a:t>
            </a:r>
            <a:r>
              <a:rPr lang="pl-PL" sz="2200" dirty="0"/>
              <a:t>potrzebie kształcenia specjalnego wydanego z uwagi na niepełnosprawność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636912"/>
            <a:ext cx="7406640" cy="3888432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70332" lvl="0" indent="-342900" algn="just">
              <a:buFont typeface="Arial" pitchFamily="34" charset="0"/>
              <a:buChar char="•"/>
            </a:pPr>
            <a:r>
              <a:rPr lang="pl-PL" sz="2200" dirty="0" smtClean="0"/>
              <a:t>Zaleca się dokumentowanie realizacji zajęć rewalidacyjnych w dzienniku zajęć rewalidacyjnych, zgodnie z § 10 ust. 1 i 2 rozporządzenia Ministra Edukacji Narodowej i Sportu z dnia 19 lutego 2002 r. w sprawie sposobu prowadzenia przez publiczne przedszkola, szkoły i placówki dokumentacji przebiegu nauczania, działalności wychowawczej                          i opiekuńczej oraz rodzajów tej dokumentacji (Dz. U. Nr 23, poz. 225, z 2003 r. Nr 107, poz. 1003, z 2009 r. Nr 116, poz. 997 oraz z 2010 r. Nr 156, poz. 1047.</a:t>
            </a:r>
            <a:endParaRPr lang="pl-PL" sz="2200" dirty="0"/>
          </a:p>
        </p:txBody>
      </p:sp>
    </p:spTree>
    <p:extLst>
      <p:ext uri="{BB962C8B-B14F-4D97-AF65-F5344CB8AC3E}">
        <p14:creationId xmlns="" xmlns:p14="http://schemas.microsoft.com/office/powerpoint/2010/main" val="175696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algn="ctr"/>
            <a:r>
              <a:rPr lang="pl-PL" sz="2200" dirty="0"/>
              <a:t>Kontrola organizacji zajęć rewalidacyjnych w szkole ogólnodostępnej, w tym liczby godzin i rodzaju tych zajęć oraz ich zgodności z zaleceniami zawartymi w orzeczeniu </a:t>
            </a:r>
            <a:r>
              <a:rPr lang="pl-PL" sz="2200" dirty="0" smtClean="0"/>
              <a:t>                       o </a:t>
            </a:r>
            <a:r>
              <a:rPr lang="pl-PL" sz="2200" dirty="0"/>
              <a:t>potrzebie kształcenia specjalnego wydanego z uwagi na niepełnosprawność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636912"/>
            <a:ext cx="7406640" cy="3888432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sz="2200" dirty="0"/>
              <a:t>Wnioski wynikające z analizy wyników kontroli:</a:t>
            </a:r>
            <a:r>
              <a:rPr lang="pl-PL" sz="2200" i="1" dirty="0"/>
              <a:t> </a:t>
            </a:r>
            <a:endParaRPr lang="pl-PL" sz="2200" dirty="0"/>
          </a:p>
          <a:p>
            <a:pPr marL="484632" lvl="0" indent="-457200" algn="just">
              <a:buFont typeface="+mj-lt"/>
              <a:buAutoNum type="arabicPeriod"/>
            </a:pPr>
            <a:r>
              <a:rPr lang="pl-PL" sz="2200" dirty="0"/>
              <a:t>We wszystkich kontrolowanych szkołach organizacja zajęć rewalidacyjnych w zakresie rodzaju zajęć, liczby godzin oraz zgodności z zaleceniami </a:t>
            </a:r>
            <a:r>
              <a:rPr lang="pl-PL" sz="2200" dirty="0" smtClean="0"/>
              <a:t>zawartymi w orzeczeniach                  o </a:t>
            </a:r>
            <a:r>
              <a:rPr lang="pl-PL" sz="2200" dirty="0"/>
              <a:t>potrzebie kształcenia specjalnego jest zgodna </a:t>
            </a:r>
            <a:r>
              <a:rPr lang="pl-PL" sz="2200" dirty="0" smtClean="0"/>
              <a:t>                        z </a:t>
            </a:r>
            <a:r>
              <a:rPr lang="pl-PL" sz="2200" dirty="0"/>
              <a:t>przepisami </a:t>
            </a:r>
            <a:r>
              <a:rPr lang="pl-PL" sz="2200" dirty="0" smtClean="0"/>
              <a:t>prawa.</a:t>
            </a:r>
          </a:p>
          <a:p>
            <a:pPr marL="484632" lvl="0" indent="-457200" algn="just">
              <a:buFont typeface="+mj-lt"/>
              <a:buAutoNum type="arabicPeriod"/>
            </a:pPr>
            <a:r>
              <a:rPr lang="pl-PL" sz="2200" dirty="0" smtClean="0"/>
              <a:t>W </a:t>
            </a:r>
            <a:r>
              <a:rPr lang="pl-PL" sz="2200" dirty="0"/>
              <a:t>większości kontrolowanych szkół realizacja zajęć rewalidacyjnych była potwierdzona w dzienniku </a:t>
            </a:r>
            <a:r>
              <a:rPr lang="pl-PL" sz="2200" dirty="0" smtClean="0"/>
              <a:t>zajęć.</a:t>
            </a:r>
          </a:p>
          <a:p>
            <a:pPr marL="484632" lvl="0" indent="-457200" algn="just">
              <a:buFont typeface="+mj-lt"/>
              <a:buAutoNum type="arabicPeriod"/>
            </a:pPr>
            <a:r>
              <a:rPr lang="pl-PL" sz="2200" dirty="0" smtClean="0"/>
              <a:t>W </a:t>
            </a:r>
            <a:r>
              <a:rPr lang="pl-PL" sz="2200" dirty="0"/>
              <a:t>prawie wszystkich kontrolowanych szkołach zajęcia rewalidacyjne zostały uwzględnione w arkuszu organizacji danego typu szkoły na rok szkolny 2012/2013.</a:t>
            </a:r>
          </a:p>
        </p:txBody>
      </p:sp>
    </p:spTree>
    <p:extLst>
      <p:ext uri="{BB962C8B-B14F-4D97-AF65-F5344CB8AC3E}">
        <p14:creationId xmlns="" xmlns:p14="http://schemas.microsoft.com/office/powerpoint/2010/main" val="171236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planowe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432560" y="836712"/>
            <a:ext cx="7406640" cy="426808"/>
          </a:xfrm>
        </p:spPr>
        <p:txBody>
          <a:bodyPr>
            <a:noAutofit/>
          </a:bodyPr>
          <a:lstStyle/>
          <a:p>
            <a:pPr algn="ctr"/>
            <a:r>
              <a:rPr lang="pl-PL" sz="2200" dirty="0"/>
              <a:t>Kontrola prawidłowości organizacji działania publicznej biblioteki pedagogicznej i realizacji jej zadań oraz zgodności zatrudnienia nauczycieli z wymaganymi kwalifikacjami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75656" y="2204864"/>
            <a:ext cx="7406640" cy="4320480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pl-PL" sz="2200" i="1" dirty="0"/>
              <a:t>Celem kontroli </a:t>
            </a:r>
            <a:r>
              <a:rPr lang="pl-PL" sz="2200" i="1" dirty="0" smtClean="0"/>
              <a:t>była </a:t>
            </a:r>
            <a:r>
              <a:rPr lang="pl-PL" sz="2200" i="1" dirty="0"/>
              <a:t>ocena prawidłowości organizacji </a:t>
            </a:r>
            <a:r>
              <a:rPr lang="pl-PL" sz="2200" i="1" dirty="0" smtClean="0"/>
              <a:t>działania                 i </a:t>
            </a:r>
            <a:r>
              <a:rPr lang="pl-PL" sz="2200" i="1" dirty="0"/>
              <a:t>realizacji zadań przez publiczne biblioteki pedagogiczne oraz zgodności zatrudnienia nauczycieli z wymaganymi kwalifikacjami.</a:t>
            </a:r>
            <a:endParaRPr lang="pl-PL" sz="2200" dirty="0"/>
          </a:p>
          <a:p>
            <a:pPr algn="just"/>
            <a:r>
              <a:rPr lang="pl-PL" sz="2200" i="1" dirty="0"/>
              <a:t> </a:t>
            </a:r>
            <a:endParaRPr lang="pl-PL" sz="2200" dirty="0"/>
          </a:p>
          <a:p>
            <a:pPr algn="just"/>
            <a:r>
              <a:rPr lang="pl-PL" sz="2200" dirty="0"/>
              <a:t>Kontrola została zrealizowana w </a:t>
            </a:r>
            <a:r>
              <a:rPr lang="pl-PL" sz="2200" dirty="0" smtClean="0"/>
              <a:t>czerwcu </a:t>
            </a:r>
            <a:r>
              <a:rPr lang="pl-PL" sz="2200" dirty="0"/>
              <a:t>2013 roku.</a:t>
            </a:r>
          </a:p>
          <a:p>
            <a:pPr algn="just"/>
            <a:r>
              <a:rPr lang="pl-PL" sz="2200" b="1" dirty="0"/>
              <a:t>Kontrolę </a:t>
            </a:r>
            <a:r>
              <a:rPr lang="pl-PL" sz="2200" b="1" dirty="0" smtClean="0"/>
              <a:t>przeprowadzono w jednej </a:t>
            </a:r>
            <a:r>
              <a:rPr lang="pl-PL" sz="2200" b="1" dirty="0"/>
              <a:t>publicznej bibliotece pedagogicznej.</a:t>
            </a:r>
            <a:endParaRPr lang="pl-PL" sz="2200" dirty="0"/>
          </a:p>
          <a:p>
            <a:pPr algn="just"/>
            <a:r>
              <a:rPr lang="pl-PL" sz="2200" dirty="0"/>
              <a:t> </a:t>
            </a:r>
          </a:p>
          <a:p>
            <a:pPr algn="just"/>
            <a:r>
              <a:rPr lang="pl-PL" sz="2200" dirty="0"/>
              <a:t>Wyniki przeprowadzonej kontroli </a:t>
            </a:r>
            <a:r>
              <a:rPr lang="pl-PL" sz="2200" b="1" dirty="0"/>
              <a:t>nie były podstawą do wydania dyrektorowi zaleceń</a:t>
            </a:r>
            <a:r>
              <a:rPr lang="pl-PL" sz="22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18197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doraźne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dtytuł 2"/>
          <p:cNvSpPr txBox="1">
            <a:spLocks/>
          </p:cNvSpPr>
          <p:nvPr/>
        </p:nvSpPr>
        <p:spPr>
          <a:xfrm>
            <a:off x="1475656" y="980728"/>
            <a:ext cx="7406640" cy="554461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sz="2200" dirty="0"/>
              <a:t>W okresie od stycznia do czerwca 2013 r.  kontrolą doraźną objęto:</a:t>
            </a:r>
          </a:p>
          <a:p>
            <a:pPr marL="370332" lvl="0" indent="-342900" algn="just">
              <a:buFont typeface="Wingdings" pitchFamily="2" charset="2"/>
              <a:buChar char="ü"/>
            </a:pPr>
            <a:r>
              <a:rPr lang="pl-PL" sz="2200" dirty="0"/>
              <a:t>15 szkół w związku z kontrolą szkół niepublicznych </a:t>
            </a:r>
            <a:r>
              <a:rPr lang="pl-PL" sz="2200" dirty="0" smtClean="0"/>
              <a:t>                z </a:t>
            </a:r>
            <a:r>
              <a:rPr lang="pl-PL" sz="2200" dirty="0"/>
              <a:t>art. 7 ust 3 w związku </a:t>
            </a:r>
            <a:r>
              <a:rPr lang="pl-PL" sz="2200" dirty="0" smtClean="0"/>
              <a:t>z </a:t>
            </a:r>
            <a:r>
              <a:rPr lang="pl-PL" sz="2200" dirty="0"/>
              <a:t>art. 85 ust 2 </a:t>
            </a:r>
            <a:r>
              <a:rPr lang="pl-PL" sz="2200" dirty="0" smtClean="0"/>
              <a:t>ustawy,</a:t>
            </a:r>
          </a:p>
          <a:p>
            <a:pPr marL="370332" lvl="0" indent="-342900" algn="just">
              <a:buFont typeface="Wingdings" pitchFamily="2" charset="2"/>
              <a:buChar char="ü"/>
            </a:pPr>
            <a:r>
              <a:rPr lang="pl-PL" sz="2200" dirty="0" smtClean="0"/>
              <a:t>5 </a:t>
            </a:r>
            <a:r>
              <a:rPr lang="pl-PL" sz="2200" dirty="0"/>
              <a:t>szkół w związku z kontrolą realizacji podstawy programowej, prowadzenia dokumentacji przebiegu nauczania, zgodności zatrudniania z wymaganymi kwalifikacjami, przestrzegania statutu szkoły, stosowania zasad promowania i klasyfikowania słuchaczy oraz przeprowadzania egzaminów </a:t>
            </a:r>
            <a:r>
              <a:rPr lang="pl-PL" sz="2200" dirty="0" smtClean="0"/>
              <a:t>w </a:t>
            </a:r>
            <a:r>
              <a:rPr lang="pl-PL" sz="2200" dirty="0"/>
              <a:t>szkołach niepublicznych dla </a:t>
            </a:r>
            <a:r>
              <a:rPr lang="pl-PL" sz="2200" dirty="0" smtClean="0"/>
              <a:t>dorosłych,</a:t>
            </a:r>
          </a:p>
          <a:p>
            <a:pPr marL="370332" lvl="0" indent="-342900" algn="just">
              <a:buFont typeface="Wingdings" pitchFamily="2" charset="2"/>
              <a:buChar char="ü"/>
            </a:pPr>
            <a:r>
              <a:rPr lang="pl-PL" sz="2200" dirty="0" smtClean="0"/>
              <a:t>18 </a:t>
            </a:r>
            <a:r>
              <a:rPr lang="pl-PL" sz="2200" dirty="0"/>
              <a:t>szkół w związku z powzięciem informacji </a:t>
            </a:r>
            <a:r>
              <a:rPr lang="pl-PL" sz="2200" dirty="0" smtClean="0"/>
              <a:t>                             o </a:t>
            </a:r>
            <a:r>
              <a:rPr lang="pl-PL" sz="2200" dirty="0"/>
              <a:t>nieprawidłowościach </a:t>
            </a:r>
            <a:r>
              <a:rPr lang="pl-PL" sz="2200" dirty="0" smtClean="0"/>
              <a:t>w </a:t>
            </a:r>
            <a:r>
              <a:rPr lang="pl-PL" sz="2200" dirty="0"/>
              <a:t>zakresie wyboru przez nauczyciela podręcznika spośród podręczników dopuszczonych do użytku szkolnego – art. </a:t>
            </a:r>
            <a:r>
              <a:rPr lang="pl-PL" sz="2200" dirty="0" smtClean="0"/>
              <a:t>22a ust. </a:t>
            </a:r>
            <a:r>
              <a:rPr lang="pl-PL" sz="2200" dirty="0"/>
              <a:t>1 ustawy o systemie oświaty</a:t>
            </a:r>
            <a:r>
              <a:rPr lang="pl-PL" sz="2200" dirty="0" smtClean="0"/>
              <a:t>,</a:t>
            </a:r>
            <a:endParaRPr lang="pl-PL" sz="2200" dirty="0"/>
          </a:p>
        </p:txBody>
      </p:sp>
    </p:spTree>
    <p:extLst>
      <p:ext uri="{BB962C8B-B14F-4D97-AF65-F5344CB8AC3E}">
        <p14:creationId xmlns="" xmlns:p14="http://schemas.microsoft.com/office/powerpoint/2010/main" val="311618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doraźne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dtytuł 2"/>
          <p:cNvSpPr txBox="1">
            <a:spLocks/>
          </p:cNvSpPr>
          <p:nvPr/>
        </p:nvSpPr>
        <p:spPr>
          <a:xfrm>
            <a:off x="1475656" y="980728"/>
            <a:ext cx="7406640" cy="554461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sz="2200" dirty="0"/>
              <a:t>W okresie od stycznia do czerwca 2013 r.  kontrolą doraźną objęto:</a:t>
            </a:r>
          </a:p>
          <a:p>
            <a:pPr marL="370332" lvl="0" indent="-342900" algn="just">
              <a:buFont typeface="Wingdings" pitchFamily="2" charset="2"/>
              <a:buChar char="ü"/>
            </a:pPr>
            <a:r>
              <a:rPr lang="pl-PL" sz="2200" dirty="0" smtClean="0"/>
              <a:t>1 </a:t>
            </a:r>
            <a:r>
              <a:rPr lang="pl-PL" sz="2200" dirty="0"/>
              <a:t>szkołę w związku z </a:t>
            </a:r>
            <a:r>
              <a:rPr lang="pl-PL" sz="2200" dirty="0" smtClean="0"/>
              <a:t>zawiadomieniem </a:t>
            </a:r>
            <a:r>
              <a:rPr lang="pl-PL" sz="2200" dirty="0"/>
              <a:t>pełnomocnika prawnego rodziców ucznia o wypadku w szkole </a:t>
            </a:r>
            <a:r>
              <a:rPr lang="pl-PL" sz="2200" dirty="0" smtClean="0"/>
              <a:t>                     i nieprzestrzeganiem </a:t>
            </a:r>
            <a:r>
              <a:rPr lang="pl-PL" sz="2200" dirty="0"/>
              <a:t>przez publiczną szkołę przepisów prawa w zakresie przestrzegania zasad </a:t>
            </a:r>
            <a:r>
              <a:rPr lang="pl-PL" sz="2200" dirty="0" smtClean="0"/>
              <a:t>bezpieczeństwa              w </a:t>
            </a:r>
            <a:r>
              <a:rPr lang="pl-PL" sz="2200" dirty="0"/>
              <a:t>szkole </a:t>
            </a:r>
            <a:r>
              <a:rPr lang="pl-PL" sz="2200" dirty="0" smtClean="0"/>
              <a:t>w </a:t>
            </a:r>
            <a:r>
              <a:rPr lang="pl-PL" sz="2200" dirty="0"/>
              <a:t>zakresie zgodności zatrudniania </a:t>
            </a:r>
            <a:r>
              <a:rPr lang="pl-PL" sz="2200" dirty="0" smtClean="0"/>
              <a:t>nauczycieli                z </a:t>
            </a:r>
            <a:r>
              <a:rPr lang="pl-PL" sz="2200" dirty="0"/>
              <a:t>wymaganymi </a:t>
            </a:r>
            <a:r>
              <a:rPr lang="pl-PL" sz="2200" dirty="0" smtClean="0"/>
              <a:t>kwalifikacjami.</a:t>
            </a:r>
          </a:p>
          <a:p>
            <a:pPr marL="370332" lvl="0" indent="-342900" algn="just">
              <a:buFont typeface="Wingdings" pitchFamily="2" charset="2"/>
              <a:buChar char="ü"/>
            </a:pPr>
            <a:r>
              <a:rPr lang="pl-PL" sz="2200" dirty="0" smtClean="0"/>
              <a:t>1 </a:t>
            </a:r>
            <a:r>
              <a:rPr lang="pl-PL" sz="2200" dirty="0"/>
              <a:t>szkołę w zakresie przestrzegania zasad oceniania zachowania zgodnie ze statutem szkoły oraz rozporządzeniem MEN w sprawie warunków i sposobu oceniania, klasyfikowania i promowania. </a:t>
            </a:r>
          </a:p>
        </p:txBody>
      </p:sp>
    </p:spTree>
    <p:extLst>
      <p:ext uri="{BB962C8B-B14F-4D97-AF65-F5344CB8AC3E}">
        <p14:creationId xmlns="" xmlns:p14="http://schemas.microsoft.com/office/powerpoint/2010/main" val="47511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doraźne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dtytuł 2"/>
          <p:cNvSpPr txBox="1">
            <a:spLocks/>
          </p:cNvSpPr>
          <p:nvPr/>
        </p:nvSpPr>
        <p:spPr>
          <a:xfrm>
            <a:off x="1475656" y="980728"/>
            <a:ext cx="7406640" cy="554461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pl-PL" sz="2200" dirty="0"/>
              <a:t>Celem kontroli doraźnych było: </a:t>
            </a:r>
          </a:p>
          <a:p>
            <a:pPr algn="just"/>
            <a:r>
              <a:rPr lang="pl-PL" sz="2200" dirty="0" smtClean="0"/>
              <a:t>sprawdzenie </a:t>
            </a:r>
            <a:r>
              <a:rPr lang="pl-PL" sz="2200" dirty="0"/>
              <a:t>spełniania przez szkoły niepubliczne warunków określonych w art. 7 </a:t>
            </a:r>
            <a:r>
              <a:rPr lang="pl-PL" sz="2200" dirty="0" smtClean="0"/>
              <a:t>ust. </a:t>
            </a:r>
            <a:r>
              <a:rPr lang="pl-PL" sz="2200" dirty="0"/>
              <a:t>3, jak również sprawdzenie funkcjonowania szkół </a:t>
            </a:r>
            <a:r>
              <a:rPr lang="pl-PL" sz="2200" dirty="0" smtClean="0"/>
              <a:t>i </a:t>
            </a:r>
            <a:r>
              <a:rPr lang="pl-PL" sz="2200" dirty="0"/>
              <a:t>placówek zgodnie z prawem oświatowym oraz sprawdzenie wykonania </a:t>
            </a:r>
            <a:r>
              <a:rPr lang="pl-PL" sz="2200" dirty="0" smtClean="0"/>
              <a:t>zaleceń i </a:t>
            </a:r>
            <a:r>
              <a:rPr lang="pl-PL" sz="2200" dirty="0"/>
              <a:t>ocena jakości wykonania wydanych zaleceń, zasad wyboru </a:t>
            </a:r>
            <a:r>
              <a:rPr lang="pl-PL" sz="2200" dirty="0" smtClean="0"/>
              <a:t>przez </a:t>
            </a:r>
            <a:r>
              <a:rPr lang="pl-PL" sz="2200" dirty="0"/>
              <a:t>nauczyciela podręcznika spośród podręczników dopuszczonych do użytku szkolnego oraz zasad bezpieczeństwa w szkole</a:t>
            </a:r>
            <a:r>
              <a:rPr lang="pl-PL" sz="2200" dirty="0" smtClean="0"/>
              <a:t>.</a:t>
            </a:r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W </a:t>
            </a:r>
            <a:r>
              <a:rPr lang="pl-PL" sz="2200" dirty="0"/>
              <a:t>trakcie kontroli przeprowadzono szczegółową analizę dokumentacji prowadzonej w szkołach publicznych oraz </a:t>
            </a:r>
            <a:r>
              <a:rPr lang="pl-PL" sz="2200" dirty="0" smtClean="0"/>
              <a:t>               w nowo założonych </a:t>
            </a:r>
            <a:r>
              <a:rPr lang="pl-PL" sz="2200" dirty="0"/>
              <a:t>szkołach </a:t>
            </a:r>
            <a:r>
              <a:rPr lang="pl-PL" sz="2200" dirty="0" smtClean="0"/>
              <a:t>niepublicznych, </a:t>
            </a:r>
            <a:r>
              <a:rPr lang="pl-PL" sz="2200" dirty="0"/>
              <a:t>jak również dokonano oglądu działań dyrektorów prowadzonych </a:t>
            </a:r>
            <a:r>
              <a:rPr lang="pl-PL" sz="2200" dirty="0" smtClean="0"/>
              <a:t>                w </a:t>
            </a:r>
            <a:r>
              <a:rPr lang="pl-PL" sz="2200" dirty="0"/>
              <a:t>ramach pełnionego nadzoru.</a:t>
            </a:r>
          </a:p>
        </p:txBody>
      </p:sp>
    </p:spTree>
    <p:extLst>
      <p:ext uri="{BB962C8B-B14F-4D97-AF65-F5344CB8AC3E}">
        <p14:creationId xmlns="" xmlns:p14="http://schemas.microsoft.com/office/powerpoint/2010/main" val="51708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doraźne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dtytuł 2"/>
          <p:cNvSpPr txBox="1">
            <a:spLocks/>
          </p:cNvSpPr>
          <p:nvPr/>
        </p:nvSpPr>
        <p:spPr>
          <a:xfrm>
            <a:off x="1475656" y="980728"/>
            <a:ext cx="7406640" cy="554461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sz="2400" b="1" dirty="0"/>
              <a:t>Uwagi i wnioski wynikające z prowadzonych </a:t>
            </a:r>
            <a:r>
              <a:rPr lang="pl-PL" sz="2400" b="1" dirty="0" smtClean="0"/>
              <a:t>kontroli:</a:t>
            </a:r>
          </a:p>
          <a:p>
            <a:pPr marL="484632" indent="-457200" algn="just">
              <a:buFont typeface="+mj-lt"/>
              <a:buAutoNum type="arabicPeriod"/>
            </a:pPr>
            <a:r>
              <a:rPr lang="pl-PL" sz="2200" dirty="0" smtClean="0"/>
              <a:t>Kontrole </a:t>
            </a:r>
            <a:r>
              <a:rPr lang="pl-PL" sz="2200" dirty="0"/>
              <a:t>dotyczące przestrzegania zapisów art. 7 ust. 3 </a:t>
            </a:r>
            <a:r>
              <a:rPr lang="pl-PL" sz="2200" dirty="0" smtClean="0"/>
              <a:t>          w nowo założonych </a:t>
            </a:r>
            <a:r>
              <a:rPr lang="pl-PL" sz="2200" dirty="0"/>
              <a:t>szkołach niepublicznych </a:t>
            </a:r>
            <a:r>
              <a:rPr lang="pl-PL" sz="2200" dirty="0" smtClean="0"/>
              <a:t>                           z </a:t>
            </a:r>
            <a:r>
              <a:rPr lang="pl-PL" sz="2200" dirty="0"/>
              <a:t>uprawieniami szkół publicznych wykazały liczne nieprawidłowości szczególnie dotyczące: </a:t>
            </a:r>
            <a:r>
              <a:rPr lang="pl-PL" sz="2200" dirty="0" smtClean="0"/>
              <a:t>dokumentowania </a:t>
            </a:r>
            <a:r>
              <a:rPr lang="pl-PL" sz="2200" dirty="0"/>
              <a:t>przebiegu nauczania; oceniania i klasyfikowania słuchaczy; nowelizacji statutów; ramowych planów nauczania; dopuszczania do użytku programów i podręczników, zgodności zatrudniania nauczycieli z wymaganymi </a:t>
            </a:r>
            <a:r>
              <a:rPr lang="pl-PL" sz="2200" dirty="0" smtClean="0"/>
              <a:t>kwalifikacjami.</a:t>
            </a:r>
          </a:p>
          <a:p>
            <a:pPr marL="484632" indent="-457200" algn="just">
              <a:buFont typeface="+mj-lt"/>
              <a:buAutoNum type="arabicPeriod"/>
            </a:pPr>
            <a:r>
              <a:rPr lang="pl-PL" sz="2200" dirty="0"/>
              <a:t>W </a:t>
            </a:r>
            <a:r>
              <a:rPr lang="pl-PL" sz="2200" dirty="0" smtClean="0"/>
              <a:t>trzech skontrolowanych </a:t>
            </a:r>
            <a:r>
              <a:rPr lang="pl-PL" sz="2200" dirty="0"/>
              <a:t>szkołach niepublicznych </a:t>
            </a:r>
            <a:r>
              <a:rPr lang="pl-PL" sz="2200" dirty="0" smtClean="0"/>
              <a:t>                         o </a:t>
            </a:r>
            <a:r>
              <a:rPr lang="pl-PL" sz="2200" dirty="0"/>
              <a:t>uprawnieniach szkół </a:t>
            </a:r>
            <a:r>
              <a:rPr lang="pl-PL" sz="2200" dirty="0" smtClean="0"/>
              <a:t>publicznych wydano </a:t>
            </a:r>
            <a:r>
              <a:rPr lang="pl-PL" sz="2200" dirty="0"/>
              <a:t>7 zaleceń dotyczących spełniania warunków </a:t>
            </a:r>
            <a:r>
              <a:rPr lang="pl-PL" sz="2200" dirty="0" smtClean="0"/>
              <a:t>określonych </a:t>
            </a:r>
            <a:r>
              <a:rPr lang="pl-PL" sz="2200" dirty="0"/>
              <a:t>w  art. 7 </a:t>
            </a:r>
            <a:r>
              <a:rPr lang="pl-PL" sz="2200" dirty="0" smtClean="0"/>
              <a:t>ust. </a:t>
            </a:r>
            <a:r>
              <a:rPr lang="pl-PL" sz="2200" dirty="0"/>
              <a:t>3 ustawy. Natomiast w </a:t>
            </a:r>
            <a:r>
              <a:rPr lang="pl-PL" sz="2200" dirty="0" smtClean="0"/>
              <a:t>12.  </a:t>
            </a:r>
            <a:r>
              <a:rPr lang="pl-PL" sz="2200" dirty="0"/>
              <a:t>szkołach z </a:t>
            </a:r>
            <a:r>
              <a:rPr lang="pl-PL" sz="2200" dirty="0" smtClean="0"/>
              <a:t>15. </a:t>
            </a:r>
            <a:r>
              <a:rPr lang="pl-PL" sz="2200" dirty="0"/>
              <a:t>skontrolowanych  nie wydano zaleceń w tym </a:t>
            </a:r>
            <a:r>
              <a:rPr lang="pl-PL" sz="2200" dirty="0" smtClean="0"/>
              <a:t>zakresie.</a:t>
            </a:r>
            <a:endParaRPr lang="pl-PL" sz="2200" dirty="0"/>
          </a:p>
        </p:txBody>
      </p:sp>
    </p:spTree>
    <p:extLst>
      <p:ext uri="{BB962C8B-B14F-4D97-AF65-F5344CB8AC3E}">
        <p14:creationId xmlns="" xmlns:p14="http://schemas.microsoft.com/office/powerpoint/2010/main" val="422283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doraźne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dtytuł 2"/>
          <p:cNvSpPr txBox="1">
            <a:spLocks/>
          </p:cNvSpPr>
          <p:nvPr/>
        </p:nvSpPr>
        <p:spPr>
          <a:xfrm>
            <a:off x="1475656" y="980728"/>
            <a:ext cx="7406640" cy="554461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sz="2400" b="1" dirty="0"/>
              <a:t>Uwagi i wnioski wynikające z prowadzonych </a:t>
            </a:r>
            <a:r>
              <a:rPr lang="pl-PL" sz="2400" b="1" dirty="0" smtClean="0"/>
              <a:t>kontroli:</a:t>
            </a:r>
          </a:p>
          <a:p>
            <a:pPr marL="484632" indent="-457200">
              <a:buFont typeface="+mj-lt"/>
              <a:buAutoNum type="arabicPeriod" startAt="3"/>
            </a:pPr>
            <a:r>
              <a:rPr lang="pl-PL" sz="2200" dirty="0" smtClean="0"/>
              <a:t>Kontrole </a:t>
            </a:r>
            <a:r>
              <a:rPr lang="pl-PL" sz="2200" dirty="0"/>
              <a:t>doraźne przeprowadzone w </a:t>
            </a:r>
            <a:r>
              <a:rPr lang="pl-PL" sz="2200" dirty="0" smtClean="0"/>
              <a:t>5. </a:t>
            </a:r>
            <a:r>
              <a:rPr lang="pl-PL" sz="2200" dirty="0"/>
              <a:t>szkołach niepublicznych dla dorosłych zakończone zostały wydaniem 27 zaleceń </a:t>
            </a:r>
            <a:r>
              <a:rPr lang="pl-PL" sz="2200" dirty="0" smtClean="0"/>
              <a:t>4. dyrektorom  </a:t>
            </a:r>
            <a:r>
              <a:rPr lang="pl-PL" sz="2200" dirty="0"/>
              <a:t>skontrolowanych szkół. </a:t>
            </a:r>
            <a:r>
              <a:rPr lang="pl-PL" sz="2200" dirty="0" smtClean="0"/>
              <a:t> Zalecenia </a:t>
            </a:r>
            <a:r>
              <a:rPr lang="pl-PL" sz="2200" dirty="0"/>
              <a:t>dotyczyły najczęściej:</a:t>
            </a:r>
          </a:p>
          <a:p>
            <a:pPr marL="801688" indent="-342900">
              <a:buFont typeface="Wingdings" pitchFamily="2" charset="2"/>
              <a:buChar char="§"/>
            </a:pPr>
            <a:r>
              <a:rPr lang="pl-PL" sz="2200" dirty="0" smtClean="0"/>
              <a:t>prowadzenia </a:t>
            </a:r>
            <a:r>
              <a:rPr lang="pl-PL" sz="2200" dirty="0"/>
              <a:t>dokumentacji przebiegu nauczania </a:t>
            </a:r>
            <a:r>
              <a:rPr lang="pl-PL" sz="2200" dirty="0" smtClean="0"/>
              <a:t>niezgodnie </a:t>
            </a:r>
            <a:r>
              <a:rPr lang="pl-PL" sz="2200" dirty="0"/>
              <a:t>z wymaganiami</a:t>
            </a:r>
            <a:r>
              <a:rPr lang="pl-PL" sz="2200" dirty="0" smtClean="0"/>
              <a:t>;</a:t>
            </a:r>
          </a:p>
          <a:p>
            <a:pPr marL="801688" indent="-342900">
              <a:buFont typeface="Wingdings" pitchFamily="2" charset="2"/>
              <a:buChar char="§"/>
            </a:pPr>
            <a:r>
              <a:rPr lang="pl-PL" sz="2200" dirty="0" smtClean="0"/>
              <a:t>realizowania </a:t>
            </a:r>
            <a:r>
              <a:rPr lang="pl-PL" sz="2200" dirty="0"/>
              <a:t>podstawy programowej niezgodnie </a:t>
            </a:r>
            <a:r>
              <a:rPr lang="pl-PL" sz="2200" dirty="0" smtClean="0"/>
              <a:t>                   z </a:t>
            </a:r>
            <a:r>
              <a:rPr lang="pl-PL" sz="2200" dirty="0"/>
              <a:t>załącznikiem nr 4 rozporządzenia MEN w sprawie podstawy programowej</a:t>
            </a:r>
            <a:r>
              <a:rPr lang="pl-PL" sz="2200" dirty="0" smtClean="0"/>
              <a:t>;</a:t>
            </a:r>
          </a:p>
          <a:p>
            <a:pPr marL="801688" indent="-342900">
              <a:buFont typeface="Wingdings" pitchFamily="2" charset="2"/>
              <a:buChar char="§"/>
            </a:pPr>
            <a:r>
              <a:rPr lang="pl-PL" sz="2200" dirty="0" smtClean="0"/>
              <a:t>nie </a:t>
            </a:r>
            <a:r>
              <a:rPr lang="pl-PL" sz="2200" dirty="0"/>
              <a:t>przestrzegania zapisów rozporządzenia </a:t>
            </a:r>
            <a:r>
              <a:rPr lang="pl-PL" sz="2200" dirty="0" smtClean="0"/>
              <a:t>                       w </a:t>
            </a:r>
            <a:r>
              <a:rPr lang="pl-PL" sz="2200" dirty="0"/>
              <a:t>sprawie zasad klasyfikowania i promowania słuchaczy oraz przeprowadzania egzaminów </a:t>
            </a:r>
            <a:r>
              <a:rPr lang="pl-PL" sz="2200" dirty="0" smtClean="0"/>
              <a:t>w </a:t>
            </a:r>
            <a:r>
              <a:rPr lang="pl-PL" sz="2200" dirty="0"/>
              <a:t>szkołach niepublicznych dla dorosłych</a:t>
            </a:r>
            <a:r>
              <a:rPr lang="pl-PL" sz="2200" dirty="0" smtClean="0"/>
              <a:t>;</a:t>
            </a:r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27631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08862"/>
          </a:xfrm>
        </p:spPr>
        <p:txBody>
          <a:bodyPr>
            <a:norm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Podstawowe kierunki polityki oświatowej państwa             w roku szkolnym 2013/2014</a:t>
            </a:r>
            <a:endParaRPr lang="pl-PL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628800"/>
            <a:ext cx="7406640" cy="4248472"/>
          </a:xfrm>
        </p:spPr>
        <p:txBody>
          <a:bodyPr>
            <a:noAutofit/>
          </a:bodyPr>
          <a:lstStyle/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w zakresie ewaluacji: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ewaluacje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całościowe (10%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wszystkich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ewaluacji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roku szkolnym);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ewaluacje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problemowe (60 % wszystkich ewaluacji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roku szkolnym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</a:p>
          <a:p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w przedszkolach - w zakresie wymagań:</a:t>
            </a: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„Procesy wspomagania rozwoju i edukacji dzieci są zorganizowane</a:t>
            </a: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sposób sprzyjający uczeniu się”;</a:t>
            </a: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„Dzieci nabywają wiadomości i umiejętności określone w podstawie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programowej.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,,Respektowane są normy społeczne”;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8559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doraźne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dtytuł 2"/>
          <p:cNvSpPr txBox="1">
            <a:spLocks/>
          </p:cNvSpPr>
          <p:nvPr/>
        </p:nvSpPr>
        <p:spPr>
          <a:xfrm>
            <a:off x="1475656" y="980728"/>
            <a:ext cx="7406640" cy="554461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sz="2400" b="1" dirty="0"/>
              <a:t>Uwagi i wnioski wynikające z prowadzonych </a:t>
            </a:r>
            <a:r>
              <a:rPr lang="pl-PL" sz="2400" b="1" dirty="0" smtClean="0"/>
              <a:t>kontroli:</a:t>
            </a:r>
          </a:p>
          <a:p>
            <a:endParaRPr lang="pl-PL" sz="2400" b="1" dirty="0" smtClean="0"/>
          </a:p>
          <a:p>
            <a:pPr marL="484632" indent="-457200" algn="just">
              <a:buFont typeface="+mj-lt"/>
              <a:buAutoNum type="arabicPeriod" startAt="4"/>
            </a:pPr>
            <a:r>
              <a:rPr lang="pl-PL" sz="2200" dirty="0" smtClean="0"/>
              <a:t>Kontrole </a:t>
            </a:r>
            <a:r>
              <a:rPr lang="pl-PL" sz="2200" dirty="0"/>
              <a:t>w zakresie wyboru przez nauczyciela podręcznika spośród </a:t>
            </a:r>
            <a:r>
              <a:rPr lang="pl-PL" sz="2200" dirty="0" smtClean="0"/>
              <a:t>podręczników dopuszczonych </a:t>
            </a:r>
            <a:r>
              <a:rPr lang="pl-PL" sz="2200" dirty="0"/>
              <a:t>do użytku szkolnego przeprowadzone w </a:t>
            </a:r>
            <a:r>
              <a:rPr lang="pl-PL" sz="2200" dirty="0" smtClean="0"/>
              <a:t>18. </a:t>
            </a:r>
            <a:r>
              <a:rPr lang="pl-PL" sz="2200" dirty="0"/>
              <a:t>szkołach wykazały nieprawidłowości, a </a:t>
            </a:r>
            <a:r>
              <a:rPr lang="pl-PL" sz="2200" dirty="0" smtClean="0"/>
              <a:t>10. </a:t>
            </a:r>
            <a:r>
              <a:rPr lang="pl-PL" sz="2200" dirty="0"/>
              <a:t>dyrektorom wydano zalecenia. </a:t>
            </a:r>
            <a:r>
              <a:rPr lang="pl-PL" sz="2200" dirty="0" smtClean="0"/>
              <a:t>Dotyczyły </a:t>
            </a:r>
            <a:r>
              <a:rPr lang="pl-PL" sz="2200" dirty="0"/>
              <a:t>one niepodejmowania żadnych </a:t>
            </a:r>
            <a:r>
              <a:rPr lang="pl-PL" sz="2200" dirty="0" smtClean="0"/>
              <a:t>działań                         i </a:t>
            </a:r>
            <a:r>
              <a:rPr lang="pl-PL" sz="2200" dirty="0"/>
              <a:t>zobowiązań, które ograniczają wynikające </a:t>
            </a:r>
            <a:r>
              <a:rPr lang="pl-PL" sz="2200" dirty="0" smtClean="0"/>
              <a:t>z </a:t>
            </a:r>
            <a:r>
              <a:rPr lang="pl-PL" sz="2200" dirty="0"/>
              <a:t>ustawy </a:t>
            </a:r>
            <a:r>
              <a:rPr lang="pl-PL" sz="2200" dirty="0" smtClean="0"/>
              <a:t>                 o </a:t>
            </a:r>
            <a:r>
              <a:rPr lang="pl-PL" sz="2200" dirty="0"/>
              <a:t>systemie oświaty prawo nauczycieli do wyboru podręczników. Należy wdrożyć </a:t>
            </a:r>
            <a:r>
              <a:rPr lang="pl-PL" sz="2200" dirty="0" smtClean="0"/>
              <a:t>działania w </a:t>
            </a:r>
            <a:r>
              <a:rPr lang="pl-PL" sz="2200" dirty="0"/>
              <a:t>kierunku wyeliminowania stwierdzonych nieprawidłowości.  </a:t>
            </a:r>
            <a:endParaRPr lang="pl-PL" sz="2200" dirty="0" smtClean="0"/>
          </a:p>
        </p:txBody>
      </p:sp>
    </p:spTree>
    <p:extLst>
      <p:ext uri="{BB962C8B-B14F-4D97-AF65-F5344CB8AC3E}">
        <p14:creationId xmlns="" xmlns:p14="http://schemas.microsoft.com/office/powerpoint/2010/main" val="390544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Kontrole doraźne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dtytuł 2"/>
          <p:cNvSpPr txBox="1">
            <a:spLocks/>
          </p:cNvSpPr>
          <p:nvPr/>
        </p:nvSpPr>
        <p:spPr>
          <a:xfrm>
            <a:off x="1475656" y="980728"/>
            <a:ext cx="7406640" cy="5544616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l-PL" sz="2400" b="1" dirty="0"/>
              <a:t>Uwagi i wnioski wynikające z prowadzonych </a:t>
            </a:r>
            <a:r>
              <a:rPr lang="pl-PL" sz="2400" b="1" dirty="0" smtClean="0"/>
              <a:t>kontroli:</a:t>
            </a:r>
          </a:p>
          <a:p>
            <a:endParaRPr lang="pl-PL" sz="2400" b="1" dirty="0" smtClean="0"/>
          </a:p>
          <a:p>
            <a:pPr marL="484632" indent="-457200" algn="just">
              <a:buFont typeface="+mj-lt"/>
              <a:buAutoNum type="arabicPeriod" startAt="5"/>
            </a:pPr>
            <a:r>
              <a:rPr lang="pl-PL" sz="2200" dirty="0" smtClean="0"/>
              <a:t>Kontrola </a:t>
            </a:r>
            <a:r>
              <a:rPr lang="pl-PL" sz="2200" dirty="0"/>
              <a:t>w zakresie przestrzegania bezpieczeństwa </a:t>
            </a:r>
            <a:r>
              <a:rPr lang="pl-PL" sz="2200" dirty="0" smtClean="0"/>
              <a:t>                 w </a:t>
            </a:r>
            <a:r>
              <a:rPr lang="pl-PL" sz="2200" dirty="0"/>
              <a:t>szkole </a:t>
            </a:r>
            <a:r>
              <a:rPr lang="pl-PL" sz="2200" dirty="0" smtClean="0"/>
              <a:t>wykazała nieprawidłowości </a:t>
            </a:r>
            <a:r>
              <a:rPr lang="pl-PL" sz="2200" dirty="0"/>
              <a:t>wynikające </a:t>
            </a:r>
            <a:r>
              <a:rPr lang="pl-PL" sz="2200" dirty="0" smtClean="0"/>
              <a:t>                    z </a:t>
            </a:r>
            <a:r>
              <a:rPr lang="pl-PL" sz="2200" dirty="0"/>
              <a:t>braku realizacji zadań w zakresie nadzoru pedagogicznego oraz stosowania </a:t>
            </a:r>
            <a:r>
              <a:rPr lang="pl-PL" sz="2200" dirty="0" smtClean="0"/>
              <a:t>procedur i </a:t>
            </a:r>
            <a:r>
              <a:rPr lang="pl-PL" sz="2200" dirty="0"/>
              <a:t>realizowania zadań </a:t>
            </a:r>
            <a:r>
              <a:rPr lang="pl-PL" sz="2200" dirty="0" smtClean="0"/>
              <a:t>wynikających z </a:t>
            </a:r>
            <a:r>
              <a:rPr lang="pl-PL" sz="2200" dirty="0"/>
              <a:t>rozporządzenia MEN w sprawie bezpieczeństwa i higieny w </a:t>
            </a:r>
            <a:r>
              <a:rPr lang="pl-PL" sz="2200" dirty="0" smtClean="0"/>
              <a:t>szkołach.</a:t>
            </a:r>
          </a:p>
          <a:p>
            <a:pPr marL="484632" indent="-457200" algn="just">
              <a:buFont typeface="+mj-lt"/>
              <a:buAutoNum type="arabicPeriod" startAt="5"/>
            </a:pPr>
            <a:r>
              <a:rPr lang="pl-PL" sz="2200" dirty="0" smtClean="0"/>
              <a:t>W </a:t>
            </a:r>
            <a:r>
              <a:rPr lang="pl-PL" sz="2200" dirty="0"/>
              <a:t>przypadku wniesionych uwag i zaleceń  dyrektorzy szkół nie zgłosili wobec nich zastrzeżeń do organu sprawującego nadzór pedagogiczny zgodnie </a:t>
            </a:r>
            <a:r>
              <a:rPr lang="pl-PL" sz="2200" dirty="0" smtClean="0"/>
              <a:t>z art</a:t>
            </a:r>
            <a:r>
              <a:rPr lang="pl-PL" sz="2200" dirty="0"/>
              <a:t>. 33 </a:t>
            </a:r>
            <a:r>
              <a:rPr lang="pl-PL" sz="2200" dirty="0" smtClean="0"/>
              <a:t>ust. </a:t>
            </a:r>
            <a:r>
              <a:rPr lang="pl-PL" sz="2200" dirty="0"/>
              <a:t>5 ustawy.</a:t>
            </a:r>
          </a:p>
        </p:txBody>
      </p:sp>
    </p:spTree>
    <p:extLst>
      <p:ext uri="{BB962C8B-B14F-4D97-AF65-F5344CB8AC3E}">
        <p14:creationId xmlns="" xmlns:p14="http://schemas.microsoft.com/office/powerpoint/2010/main" val="230510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Wspomaganie szkół i placówek oświatowych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233248" y="796062"/>
            <a:ext cx="7299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Arial Narrow" pitchFamily="34" charset="0"/>
              </a:rPr>
              <a:t>        Organizacja </a:t>
            </a:r>
            <a:r>
              <a:rPr lang="pl-PL" sz="2000" b="1" dirty="0">
                <a:latin typeface="Arial Narrow" pitchFamily="34" charset="0"/>
              </a:rPr>
              <a:t>konferencji i </a:t>
            </a:r>
            <a:r>
              <a:rPr lang="pl-PL" sz="2000" b="1" dirty="0" smtClean="0">
                <a:latin typeface="Arial Narrow" pitchFamily="34" charset="0"/>
              </a:rPr>
              <a:t>narad w okresie sprawozdawczym </a:t>
            </a:r>
            <a:endParaRPr lang="pl-PL" sz="2000" b="1" dirty="0">
              <a:latin typeface="Arial Narrow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475656" y="1340768"/>
            <a:ext cx="72728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Konferencja </a:t>
            </a:r>
            <a:r>
              <a:rPr lang="pl-PL" dirty="0">
                <a:latin typeface="Arial Narrow" pitchFamily="34" charset="0"/>
              </a:rPr>
              <a:t>„Dzieci wielojęzyczne i wielokulturowe w polskiej szkole” –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Organizacja 11 powiatowych </a:t>
            </a:r>
            <a:r>
              <a:rPr lang="pl-PL" dirty="0">
                <a:latin typeface="Arial Narrow" pitchFamily="34" charset="0"/>
              </a:rPr>
              <a:t>konferencji podsumowujących nadzór pedagogiczny </a:t>
            </a:r>
            <a:r>
              <a:rPr lang="pl-PL" dirty="0" smtClean="0">
                <a:latin typeface="Arial Narrow" pitchFamily="34" charset="0"/>
              </a:rPr>
              <a:t>po </a:t>
            </a:r>
            <a:r>
              <a:rPr lang="pl-PL" dirty="0">
                <a:latin typeface="Arial Narrow" pitchFamily="34" charset="0"/>
              </a:rPr>
              <a:t>I </a:t>
            </a:r>
            <a:r>
              <a:rPr lang="pl-PL" dirty="0" smtClean="0">
                <a:latin typeface="Arial Narrow" pitchFamily="34" charset="0"/>
              </a:rPr>
              <a:t>półroczu </a:t>
            </a:r>
            <a:r>
              <a:rPr lang="pl-PL" dirty="0">
                <a:latin typeface="Arial Narrow" pitchFamily="34" charset="0"/>
              </a:rPr>
              <a:t>roku szkolnego 2012/13 oraz narady z dyrektorami ośrodków doskonalenia nauczycieli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Konferencja </a:t>
            </a:r>
            <a:r>
              <a:rPr lang="pl-PL" dirty="0">
                <a:latin typeface="Arial Narrow" pitchFamily="34" charset="0"/>
              </a:rPr>
              <a:t>podsumowująca Ogólnopolski </a:t>
            </a:r>
            <a:r>
              <a:rPr lang="pl-PL" dirty="0" smtClean="0">
                <a:latin typeface="Arial Narrow" pitchFamily="34" charset="0"/>
              </a:rPr>
              <a:t>Ranking Szkół </a:t>
            </a:r>
            <a:r>
              <a:rPr lang="pl-PL" dirty="0" err="1">
                <a:latin typeface="Arial Narrow" pitchFamily="34" charset="0"/>
              </a:rPr>
              <a:t>Ponadgimnazjalnych</a:t>
            </a:r>
            <a:r>
              <a:rPr lang="pl-PL" dirty="0">
                <a:latin typeface="Arial Narrow" pitchFamily="34" charset="0"/>
              </a:rPr>
              <a:t> </a:t>
            </a:r>
            <a:r>
              <a:rPr lang="pl-PL" dirty="0" smtClean="0">
                <a:latin typeface="Arial Narrow" pitchFamily="34" charset="0"/>
              </a:rPr>
              <a:t>„Perspektyw” </a:t>
            </a:r>
            <a:r>
              <a:rPr lang="pl-PL" dirty="0">
                <a:latin typeface="Arial Narrow" pitchFamily="34" charset="0"/>
              </a:rPr>
              <a:t>i </a:t>
            </a:r>
            <a:r>
              <a:rPr lang="pl-PL" dirty="0" smtClean="0">
                <a:latin typeface="Arial Narrow" pitchFamily="34" charset="0"/>
              </a:rPr>
              <a:t>„Rzeczpospolitej” </a:t>
            </a:r>
            <a:endParaRPr lang="pl-PL" dirty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Spotkania z </a:t>
            </a:r>
            <a:r>
              <a:rPr lang="pl-PL" dirty="0">
                <a:latin typeface="Arial Narrow" pitchFamily="34" charset="0"/>
              </a:rPr>
              <a:t>Krystyną </a:t>
            </a:r>
            <a:r>
              <a:rPr lang="pl-PL" dirty="0" err="1">
                <a:latin typeface="Arial Narrow" pitchFamily="34" charset="0"/>
              </a:rPr>
              <a:t>Szumilas</a:t>
            </a:r>
            <a:r>
              <a:rPr lang="pl-PL" dirty="0">
                <a:latin typeface="Arial Narrow" pitchFamily="34" charset="0"/>
              </a:rPr>
              <a:t>, Ministrem Edukacji Narodowej, </a:t>
            </a:r>
            <a:r>
              <a:rPr lang="pl-PL" dirty="0" smtClean="0">
                <a:latin typeface="Arial Narrow" pitchFamily="34" charset="0"/>
              </a:rPr>
              <a:t>będące okazją do </a:t>
            </a:r>
            <a:r>
              <a:rPr lang="pl-PL" dirty="0">
                <a:latin typeface="Arial Narrow" pitchFamily="34" charset="0"/>
              </a:rPr>
              <a:t>wymiany poglądów na temat aktualnego stanu oraz perspektyw rozwoju polskiej oświaty </a:t>
            </a:r>
            <a:r>
              <a:rPr lang="pl-PL" dirty="0" smtClean="0">
                <a:latin typeface="Arial Narrow" pitchFamily="34" charset="0"/>
              </a:rPr>
              <a:t>w zakresie edukacji </a:t>
            </a:r>
            <a:r>
              <a:rPr lang="pl-PL" dirty="0">
                <a:latin typeface="Arial Narrow" pitchFamily="34" charset="0"/>
              </a:rPr>
              <a:t>dziecka sześcioletniego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Organizacja </a:t>
            </a:r>
            <a:r>
              <a:rPr lang="pl-PL" dirty="0">
                <a:latin typeface="Arial Narrow" pitchFamily="34" charset="0"/>
              </a:rPr>
              <a:t>Gali Finałowej II edycji Konkursu Ministra Edukacji Narodowej „Mam 6 lat”.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Konferencja </a:t>
            </a:r>
            <a:r>
              <a:rPr lang="pl-PL" dirty="0">
                <a:latin typeface="Arial Narrow" pitchFamily="34" charset="0"/>
              </a:rPr>
              <a:t>informacyjna związana z promocją obniżenia wieku szkolnego: „Trochę inaczej w edukacji małego dziecka”.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Organizacja  </a:t>
            </a:r>
            <a:r>
              <a:rPr lang="pl-PL" dirty="0">
                <a:latin typeface="Arial Narrow" pitchFamily="34" charset="0"/>
              </a:rPr>
              <a:t>happeningu </a:t>
            </a:r>
            <a:r>
              <a:rPr lang="pl-PL" dirty="0" smtClean="0">
                <a:latin typeface="Arial Narrow" pitchFamily="34" charset="0"/>
              </a:rPr>
              <a:t>z okazji włączenia telewizyjnego sygnału cyfrowego              w woj. opolskim.</a:t>
            </a:r>
            <a:endParaRPr lang="pl-PL" dirty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Organizacja </a:t>
            </a:r>
            <a:r>
              <a:rPr lang="pl-PL" dirty="0">
                <a:latin typeface="Arial Narrow" pitchFamily="34" charset="0"/>
              </a:rPr>
              <a:t>Wojewódzkiej Konferencji Warsztatowej Programu </a:t>
            </a:r>
            <a:r>
              <a:rPr lang="pl-PL" dirty="0" err="1">
                <a:latin typeface="Arial Narrow" pitchFamily="34" charset="0"/>
              </a:rPr>
              <a:t>eTwinning</a:t>
            </a:r>
            <a:r>
              <a:rPr lang="pl-PL" dirty="0">
                <a:latin typeface="Arial Narrow" pitchFamily="34" charset="0"/>
              </a:rPr>
              <a:t>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dirty="0" smtClean="0">
                <a:latin typeface="Arial Narrow" pitchFamily="34" charset="0"/>
              </a:rPr>
              <a:t>Organizacja </a:t>
            </a:r>
            <a:r>
              <a:rPr lang="pl-PL" dirty="0">
                <a:latin typeface="Arial Narrow" pitchFamily="34" charset="0"/>
              </a:rPr>
              <a:t>konferencji pod nazwą „Piękne życie, bezpieczne życie” w ramach realizacji priorytetu MEN „Rok Bezpiecznej Szkoły”.</a:t>
            </a:r>
          </a:p>
        </p:txBody>
      </p:sp>
    </p:spTree>
    <p:extLst>
      <p:ext uri="{BB962C8B-B14F-4D97-AF65-F5344CB8AC3E}">
        <p14:creationId xmlns="" xmlns:p14="http://schemas.microsoft.com/office/powerpoint/2010/main" val="230510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Wspomaganie szkół i placówek oświatowych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233248" y="796062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latin typeface="Arial Narrow" pitchFamily="34" charset="0"/>
              </a:rPr>
              <a:t>Przykłady dobrych </a:t>
            </a:r>
            <a:r>
              <a:rPr lang="pl-PL" sz="1600" b="1" dirty="0" smtClean="0">
                <a:latin typeface="Arial Narrow" pitchFamily="34" charset="0"/>
              </a:rPr>
              <a:t>praktyk. </a:t>
            </a:r>
          </a:p>
          <a:p>
            <a:r>
              <a:rPr lang="pl-PL" sz="1600" dirty="0" smtClean="0">
                <a:latin typeface="Arial Narrow" pitchFamily="34" charset="0"/>
              </a:rPr>
              <a:t>Od </a:t>
            </a:r>
            <a:r>
              <a:rPr lang="pl-PL" sz="1600" dirty="0">
                <a:latin typeface="Arial Narrow" pitchFamily="34" charset="0"/>
              </a:rPr>
              <a:t>stycznia do czerwca </a:t>
            </a:r>
            <a:r>
              <a:rPr lang="pl-PL" sz="1600" dirty="0" smtClean="0">
                <a:latin typeface="Arial Narrow" pitchFamily="34" charset="0"/>
              </a:rPr>
              <a:t>opublikowano 10 </a:t>
            </a:r>
            <a:r>
              <a:rPr lang="pl-PL" sz="1600" dirty="0">
                <a:latin typeface="Arial Narrow" pitchFamily="34" charset="0"/>
              </a:rPr>
              <a:t>przykładów </a:t>
            </a:r>
            <a:r>
              <a:rPr lang="pl-PL" sz="1600" dirty="0" smtClean="0">
                <a:latin typeface="Arial Narrow" pitchFamily="34" charset="0"/>
              </a:rPr>
              <a:t>dobrych praktyk. Wszystkie </a:t>
            </a:r>
            <a:r>
              <a:rPr lang="pl-PL" sz="1600" dirty="0">
                <a:latin typeface="Arial Narrow" pitchFamily="34" charset="0"/>
              </a:rPr>
              <a:t>przykłady 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pl-PL" sz="1600" dirty="0">
                <a:latin typeface="Arial Narrow" pitchFamily="34" charset="0"/>
              </a:rPr>
              <a:t>można zgrupować w następujących obszarach tematycznych:</a:t>
            </a:r>
          </a:p>
          <a:p>
            <a:r>
              <a:rPr lang="pl-PL" sz="1600" dirty="0" smtClean="0">
                <a:latin typeface="Arial Narrow" pitchFamily="34" charset="0"/>
              </a:rPr>
              <a:t>1. Nauczanie </a:t>
            </a:r>
            <a:r>
              <a:rPr lang="pl-PL" sz="1600" dirty="0">
                <a:latin typeface="Arial Narrow" pitchFamily="34" charset="0"/>
              </a:rPr>
              <a:t>i uczenie się.</a:t>
            </a:r>
          </a:p>
          <a:p>
            <a:r>
              <a:rPr lang="pl-PL" sz="1600" dirty="0" smtClean="0">
                <a:latin typeface="Arial Narrow" pitchFamily="34" charset="0"/>
              </a:rPr>
              <a:t>2. Wychowanie </a:t>
            </a:r>
            <a:r>
              <a:rPr lang="pl-PL" sz="1600" dirty="0">
                <a:latin typeface="Arial Narrow" pitchFamily="34" charset="0"/>
              </a:rPr>
              <a:t>i opieka.</a:t>
            </a:r>
          </a:p>
          <a:p>
            <a:r>
              <a:rPr lang="pl-PL" sz="1600" dirty="0" smtClean="0">
                <a:latin typeface="Arial Narrow" pitchFamily="34" charset="0"/>
              </a:rPr>
              <a:t>3. Szkoła </a:t>
            </a:r>
            <a:r>
              <a:rPr lang="pl-PL" sz="1600" dirty="0">
                <a:latin typeface="Arial Narrow" pitchFamily="34" charset="0"/>
              </a:rPr>
              <a:t>w środowisku.</a:t>
            </a:r>
          </a:p>
          <a:p>
            <a:r>
              <a:rPr lang="pl-PL" sz="1600" dirty="0" smtClean="0">
                <a:latin typeface="Arial Narrow" pitchFamily="34" charset="0"/>
              </a:rPr>
              <a:t>4. Organizacja </a:t>
            </a:r>
            <a:r>
              <a:rPr lang="pl-PL" sz="1600" dirty="0">
                <a:latin typeface="Arial Narrow" pitchFamily="34" charset="0"/>
              </a:rPr>
              <a:t>i zarządzanie.</a:t>
            </a:r>
          </a:p>
          <a:p>
            <a:r>
              <a:rPr lang="pl-PL" sz="1600" dirty="0" smtClean="0">
                <a:latin typeface="Arial Narrow" pitchFamily="34" charset="0"/>
              </a:rPr>
              <a:t>5. Praca </a:t>
            </a:r>
            <a:r>
              <a:rPr lang="pl-PL" sz="1600" dirty="0">
                <a:latin typeface="Arial Narrow" pitchFamily="34" charset="0"/>
              </a:rPr>
              <a:t>z uczniem zdolnym.</a:t>
            </a:r>
          </a:p>
          <a:p>
            <a:r>
              <a:rPr lang="pl-PL" sz="1600" dirty="0" smtClean="0">
                <a:latin typeface="Arial Narrow" pitchFamily="34" charset="0"/>
              </a:rPr>
              <a:t>6. Sześciolatek </a:t>
            </a:r>
            <a:r>
              <a:rPr lang="pl-PL" sz="1600" dirty="0">
                <a:latin typeface="Arial Narrow" pitchFamily="34" charset="0"/>
              </a:rPr>
              <a:t>w </a:t>
            </a:r>
            <a:r>
              <a:rPr lang="pl-PL" sz="1600" dirty="0" smtClean="0">
                <a:latin typeface="Arial Narrow" pitchFamily="34" charset="0"/>
              </a:rPr>
              <a:t>szkole</a:t>
            </a:r>
            <a:endParaRPr lang="pl-PL" sz="1600" dirty="0">
              <a:latin typeface="Arial Narrow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778" y="3473719"/>
            <a:ext cx="5894044" cy="328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ole tekstowe 9"/>
          <p:cNvSpPr txBox="1"/>
          <p:nvPr/>
        </p:nvSpPr>
        <p:spPr>
          <a:xfrm>
            <a:off x="1233248" y="3104386"/>
            <a:ext cx="7401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600" b="1" dirty="0" smtClean="0">
                <a:latin typeface="Arial Narrow" pitchFamily="34" charset="0"/>
              </a:rPr>
              <a:t>Zestawienie ilościowe </a:t>
            </a:r>
            <a:r>
              <a:rPr lang="pl-PL" sz="1600" b="1" dirty="0">
                <a:latin typeface="Arial Narrow" pitchFamily="34" charset="0"/>
              </a:rPr>
              <a:t>innowacji pedagogicznych, które będą realizowane od </a:t>
            </a:r>
            <a:r>
              <a:rPr lang="pl-PL" sz="1600" b="1" dirty="0" smtClean="0">
                <a:latin typeface="Arial Narrow" pitchFamily="34" charset="0"/>
              </a:rPr>
              <a:t>1.09.2013r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3191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Wspomaganie szkół i placówek oświatowych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e tekstowe 9"/>
          <p:cNvSpPr txBox="1"/>
          <p:nvPr/>
        </p:nvSpPr>
        <p:spPr>
          <a:xfrm>
            <a:off x="1033730" y="836712"/>
            <a:ext cx="7423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600" b="1" dirty="0" smtClean="0">
                <a:latin typeface="Arial Narrow" pitchFamily="34" charset="0"/>
              </a:rPr>
              <a:t>Monitoring w </a:t>
            </a:r>
            <a:r>
              <a:rPr lang="pl-PL" sz="1600" b="1" dirty="0">
                <a:latin typeface="Arial Narrow" pitchFamily="34" charset="0"/>
              </a:rPr>
              <a:t>zakresie przyjmowania do szkół publicznych w województwie opolskim cudzoziemców oraz uczniów  obywateli polskich powracających z zagranicy 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033730" y="1556792"/>
            <a:ext cx="75707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dirty="0">
                <a:latin typeface="Arial Narrow" pitchFamily="34" charset="0"/>
              </a:rPr>
              <a:t>Próba badania obejmowała łącznie 351 szkół dla młodzieży działających na terenie województwa opolskiego. W tym 13 przedszkoli, 148 szkół podstawowych, 64 gimnazjów, 55 szkół ponadgimnazjalnych, 19 zespołów obejmujących przedszkole i szkołę podstawową, 53 innych zespołów szkół.</a:t>
            </a:r>
          </a:p>
        </p:txBody>
      </p:sp>
      <p:sp>
        <p:nvSpPr>
          <p:cNvPr id="4" name="Prostokąt 3"/>
          <p:cNvSpPr/>
          <p:nvPr/>
        </p:nvSpPr>
        <p:spPr>
          <a:xfrm>
            <a:off x="1033730" y="2680219"/>
            <a:ext cx="81102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dirty="0" smtClean="0">
                <a:latin typeface="Arial Narrow" pitchFamily="34" charset="0"/>
              </a:rPr>
              <a:t>W świetle zebranych danych widoczna </a:t>
            </a:r>
            <a:r>
              <a:rPr lang="pl-PL" sz="1600" dirty="0">
                <a:latin typeface="Arial Narrow" pitchFamily="34" charset="0"/>
              </a:rPr>
              <a:t>jest wyraźna tendencja malejąca, szczególnie pomiędzy rokiem szkolnym 2010/11 a </a:t>
            </a:r>
            <a:r>
              <a:rPr lang="pl-PL" sz="1600" dirty="0" smtClean="0">
                <a:latin typeface="Arial Narrow" pitchFamily="34" charset="0"/>
              </a:rPr>
              <a:t> rokiem szkolnym </a:t>
            </a:r>
            <a:r>
              <a:rPr lang="pl-PL" sz="1600" dirty="0">
                <a:latin typeface="Arial Narrow" pitchFamily="34" charset="0"/>
              </a:rPr>
              <a:t>2011/12. Różnica wyniosła 2226 uczniów wobec stanu najwyższego z roku 2010/11, co stanowi obniżenie liczebności uczniów w badanych szkołach </a:t>
            </a:r>
            <a:r>
              <a:rPr lang="pl-PL" sz="1600" dirty="0" smtClean="0">
                <a:latin typeface="Arial Narrow" pitchFamily="34" charset="0"/>
              </a:rPr>
              <a:t>o około </a:t>
            </a:r>
            <a:r>
              <a:rPr lang="pl-PL" sz="1600" dirty="0">
                <a:latin typeface="Arial Narrow" pitchFamily="34" charset="0"/>
              </a:rPr>
              <a:t>4</a:t>
            </a:r>
            <a:r>
              <a:rPr lang="pl-PL" sz="1600" dirty="0" smtClean="0">
                <a:latin typeface="Arial Narrow" pitchFamily="34" charset="0"/>
              </a:rPr>
              <a:t>%. Wniosek</a:t>
            </a:r>
            <a:r>
              <a:rPr lang="pl-PL" sz="1600" b="1" dirty="0" smtClean="0">
                <a:latin typeface="Arial Narrow" pitchFamily="34" charset="0"/>
              </a:rPr>
              <a:t>:  </a:t>
            </a:r>
          </a:p>
          <a:p>
            <a:pPr algn="just"/>
            <a:r>
              <a:rPr lang="pl-PL" sz="1600" b="1" dirty="0" smtClean="0">
                <a:latin typeface="Arial Narrow" pitchFamily="34" charset="0"/>
              </a:rPr>
              <a:t>Do </a:t>
            </a:r>
            <a:r>
              <a:rPr lang="pl-PL" sz="1600" b="1" dirty="0">
                <a:latin typeface="Arial Narrow" pitchFamily="34" charset="0"/>
              </a:rPr>
              <a:t>szkół poza granicami kraju </a:t>
            </a:r>
            <a:r>
              <a:rPr lang="pl-PL" sz="1600" b="1" dirty="0" smtClean="0">
                <a:latin typeface="Arial Narrow" pitchFamily="34" charset="0"/>
              </a:rPr>
              <a:t>uczęszcza </a:t>
            </a:r>
            <a:r>
              <a:rPr lang="pl-PL" sz="1600" b="1" dirty="0">
                <a:latin typeface="Arial Narrow" pitchFamily="34" charset="0"/>
              </a:rPr>
              <a:t>około 4-5 % uczniów (</a:t>
            </a:r>
            <a:r>
              <a:rPr lang="pl-PL" sz="1600" b="1" dirty="0" smtClean="0">
                <a:latin typeface="Arial Narrow" pitchFamily="34" charset="0"/>
              </a:rPr>
              <a:t>wg </a:t>
            </a:r>
            <a:r>
              <a:rPr lang="pl-PL" sz="1600" b="1" dirty="0">
                <a:latin typeface="Arial Narrow" pitchFamily="34" charset="0"/>
              </a:rPr>
              <a:t>danych ze szkół objętych monitoringiem)</a:t>
            </a:r>
            <a:r>
              <a:rPr lang="pl-PL" sz="1600" dirty="0">
                <a:latin typeface="Arial Narrow" pitchFamily="34" charset="0"/>
              </a:rPr>
              <a:t>. </a:t>
            </a: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30688984"/>
              </p:ext>
            </p:extLst>
          </p:nvPr>
        </p:nvGraphicFramePr>
        <p:xfrm>
          <a:off x="1187624" y="4003658"/>
          <a:ext cx="4568190" cy="2739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7633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Wspomaganie szkół i placówek oświatowych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1026585" y="4287119"/>
            <a:ext cx="811027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l-PL" sz="1600" dirty="0">
                <a:latin typeface="Arial Narrow" pitchFamily="34" charset="0"/>
              </a:rPr>
              <a:t>Najwięcej uczniów powracających z zagranicy zarejestrowaliśmy w ubiegłym roku szkolnym. Jak widać z powyższego wykresu liczba ta nie przekroczyła 100 osób. 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sz="1600" dirty="0">
                <a:latin typeface="Arial Narrow" pitchFamily="34" charset="0"/>
              </a:rPr>
              <a:t>Liczba przybywających obcokrajowców w okresie trzech ostatnich lat w badanych szkołach nie była wielka. W badanej próbie szkół w </a:t>
            </a:r>
            <a:r>
              <a:rPr lang="pl-PL" sz="1600" dirty="0" smtClean="0">
                <a:latin typeface="Arial Narrow" pitchFamily="34" charset="0"/>
              </a:rPr>
              <a:t>ubiegłym </a:t>
            </a:r>
            <a:r>
              <a:rPr lang="pl-PL" sz="1600" dirty="0">
                <a:latin typeface="Arial Narrow" pitchFamily="34" charset="0"/>
              </a:rPr>
              <a:t>roku szkolnym było ich  </a:t>
            </a:r>
            <a:r>
              <a:rPr lang="pl-PL" sz="1600" dirty="0" smtClean="0">
                <a:latin typeface="Arial Narrow" pitchFamily="34" charset="0"/>
              </a:rPr>
              <a:t>27.  </a:t>
            </a:r>
            <a:r>
              <a:rPr lang="pl-PL" sz="1600" dirty="0">
                <a:latin typeface="Arial Narrow" pitchFamily="34" charset="0"/>
              </a:rPr>
              <a:t>Jest to najwyższy wynik </a:t>
            </a:r>
            <a:r>
              <a:rPr lang="pl-PL" sz="1600" dirty="0" smtClean="0">
                <a:latin typeface="Arial Narrow" pitchFamily="34" charset="0"/>
              </a:rPr>
              <a:t>                   w </a:t>
            </a:r>
            <a:r>
              <a:rPr lang="pl-PL" sz="1600" dirty="0">
                <a:latin typeface="Arial Narrow" pitchFamily="34" charset="0"/>
              </a:rPr>
              <a:t>ostatnich 3 </a:t>
            </a:r>
            <a:r>
              <a:rPr lang="pl-PL" sz="1600" dirty="0" smtClean="0">
                <a:latin typeface="Arial Narrow" pitchFamily="34" charset="0"/>
              </a:rPr>
              <a:t>latach na  351 badanych szkół.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sz="1600" dirty="0" smtClean="0">
                <a:latin typeface="Arial Narrow" pitchFamily="34" charset="0"/>
              </a:rPr>
              <a:t>Dzieci </a:t>
            </a:r>
            <a:r>
              <a:rPr lang="pl-PL" sz="1600" dirty="0">
                <a:latin typeface="Arial Narrow" pitchFamily="34" charset="0"/>
              </a:rPr>
              <a:t>cudzoziemców przybywających na teren naszego województwa najczęściej są narodowości </a:t>
            </a:r>
            <a:r>
              <a:rPr lang="pl-PL" sz="1600" dirty="0" smtClean="0">
                <a:latin typeface="Arial Narrow" pitchFamily="34" charset="0"/>
              </a:rPr>
              <a:t>ukraińskiej, niemieckiej</a:t>
            </a:r>
            <a:r>
              <a:rPr lang="pl-PL" sz="1600" dirty="0">
                <a:latin typeface="Arial Narrow" pitchFamily="34" charset="0"/>
              </a:rPr>
              <a:t>, rumuńskiej i bułgarskiej. Zdarzały się również pojedyncze przypadki dzieci narodowości mołdawskiej, austriackiej czy syryjskiej.</a:t>
            </a:r>
          </a:p>
        </p:txBody>
      </p:sp>
      <p:sp>
        <p:nvSpPr>
          <p:cNvPr id="5" name="Prostokąt 4"/>
          <p:cNvSpPr/>
          <p:nvPr/>
        </p:nvSpPr>
        <p:spPr>
          <a:xfrm>
            <a:off x="1033730" y="980728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>
                <a:latin typeface="Arial Narrow" pitchFamily="34" charset="0"/>
              </a:rPr>
              <a:t>Liczba przyjętych uczniów powracających zza granicy i cudzoziemców w </a:t>
            </a:r>
            <a:r>
              <a:rPr lang="pl-PL" sz="1600" b="1" dirty="0" smtClean="0">
                <a:latin typeface="Arial Narrow" pitchFamily="34" charset="0"/>
              </a:rPr>
              <a:t>trzech </a:t>
            </a:r>
            <a:r>
              <a:rPr lang="pl-PL" sz="1600" b="1" dirty="0">
                <a:latin typeface="Arial Narrow" pitchFamily="34" charset="0"/>
              </a:rPr>
              <a:t>ostatnich latach szkolnych w próbie badawczej</a:t>
            </a:r>
          </a:p>
        </p:txBody>
      </p:sp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6781225"/>
              </p:ext>
            </p:extLst>
          </p:nvPr>
        </p:nvGraphicFramePr>
        <p:xfrm>
          <a:off x="1187624" y="1565503"/>
          <a:ext cx="4568190" cy="2739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42277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Wspomaganie szkół i placówek oświatowych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e tekstowe 9"/>
          <p:cNvSpPr txBox="1"/>
          <p:nvPr/>
        </p:nvSpPr>
        <p:spPr>
          <a:xfrm>
            <a:off x="1211544" y="819706"/>
            <a:ext cx="74235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1600" b="1" dirty="0" smtClean="0">
                <a:latin typeface="Arial Narrow" pitchFamily="34" charset="0"/>
              </a:rPr>
              <a:t>Diagnoza </a:t>
            </a:r>
            <a:r>
              <a:rPr lang="pl-PL" sz="1600" b="1" dirty="0">
                <a:latin typeface="Arial Narrow" pitchFamily="34" charset="0"/>
              </a:rPr>
              <a:t>przygotowania szkół do przyjęcia dzieci sześcioletnich w zakresie bazy </a:t>
            </a:r>
            <a:r>
              <a:rPr lang="pl-PL" sz="1600" b="1" dirty="0" smtClean="0">
                <a:latin typeface="Arial Narrow" pitchFamily="34" charset="0"/>
              </a:rPr>
              <a:t>                        i warunków oraz </a:t>
            </a:r>
            <a:r>
              <a:rPr lang="pl-PL" sz="1600" b="1" dirty="0">
                <a:latin typeface="Arial Narrow" pitchFamily="34" charset="0"/>
              </a:rPr>
              <a:t>podejmowanych przez szkołę działań dotyczących </a:t>
            </a:r>
            <a:r>
              <a:rPr lang="pl-PL" sz="1600" b="1" dirty="0" smtClean="0">
                <a:latin typeface="Arial Narrow" pitchFamily="34" charset="0"/>
              </a:rPr>
              <a:t>                           doskonalenia </a:t>
            </a:r>
            <a:r>
              <a:rPr lang="pl-PL" sz="1600" b="1" dirty="0">
                <a:latin typeface="Arial Narrow" pitchFamily="34" charset="0"/>
              </a:rPr>
              <a:t>zawodowego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037892" y="2213575"/>
            <a:ext cx="793862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 smtClean="0"/>
              <a:t>W wyniku monitoringu stwierdzono, że ankietowane szkoły są przygotowane na przyjęcie dzieci sześcioletnich. Natomiast korekty lub dopracowania wymagają niektóre obszary, co uwzględniono w poniższych wnioskach: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sz="1400" dirty="0" smtClean="0"/>
              <a:t>Bazę </a:t>
            </a:r>
            <a:r>
              <a:rPr lang="pl-PL" sz="1400" dirty="0"/>
              <a:t>i wyposażenie dydaktyczne można </a:t>
            </a:r>
            <a:r>
              <a:rPr lang="pl-PL" sz="1400" dirty="0" smtClean="0"/>
              <a:t>określić </a:t>
            </a:r>
            <a:r>
              <a:rPr lang="pl-PL" sz="1400" dirty="0"/>
              <a:t>jako właściwe i spełniające podstawowe wymagania. </a:t>
            </a:r>
            <a:endParaRPr lang="pl-PL" sz="14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pl-PL" sz="1400" dirty="0" smtClean="0"/>
              <a:t>W </a:t>
            </a:r>
            <a:r>
              <a:rPr lang="pl-PL" sz="1400" dirty="0"/>
              <a:t>większości szkół sale </a:t>
            </a:r>
            <a:r>
              <a:rPr lang="pl-PL" sz="1400" dirty="0" smtClean="0"/>
              <a:t>dydaktyczne zostały </a:t>
            </a:r>
            <a:r>
              <a:rPr lang="pl-PL" sz="1400" dirty="0"/>
              <a:t>podzielone na część edukacyjną i </a:t>
            </a:r>
            <a:r>
              <a:rPr lang="pl-PL" sz="1400" dirty="0" smtClean="0"/>
              <a:t>rekreacyjną.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sz="1400" dirty="0" smtClean="0"/>
              <a:t>Na </a:t>
            </a:r>
            <a:r>
              <a:rPr lang="pl-PL" sz="1400" dirty="0"/>
              <a:t>podkreślenie </a:t>
            </a:r>
            <a:r>
              <a:rPr lang="pl-PL" sz="1400" dirty="0" smtClean="0"/>
              <a:t>zasługuje możliwość </a:t>
            </a:r>
            <a:r>
              <a:rPr lang="pl-PL" sz="1400" dirty="0"/>
              <a:t>korzystania przez wszystkich uczniów klas I z pracowni </a:t>
            </a:r>
            <a:r>
              <a:rPr lang="pl-PL" sz="1400" dirty="0" smtClean="0"/>
              <a:t>komputerowych.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sz="1400" dirty="0" smtClean="0"/>
              <a:t>Zajęcia </a:t>
            </a:r>
            <a:r>
              <a:rPr lang="pl-PL" sz="1400" dirty="0"/>
              <a:t>wychowania </a:t>
            </a:r>
            <a:r>
              <a:rPr lang="pl-PL" sz="1400" dirty="0" smtClean="0"/>
              <a:t>fizycznego w </a:t>
            </a:r>
            <a:r>
              <a:rPr lang="pl-PL" sz="1400" dirty="0"/>
              <a:t>większości </a:t>
            </a:r>
            <a:r>
              <a:rPr lang="pl-PL" sz="1400" dirty="0" smtClean="0"/>
              <a:t>badanych szkół </a:t>
            </a:r>
            <a:r>
              <a:rPr lang="pl-PL" sz="1400" dirty="0"/>
              <a:t>prowadzone są w </a:t>
            </a:r>
            <a:r>
              <a:rPr lang="pl-PL" sz="1400" dirty="0" smtClean="0"/>
              <a:t>salach gimnastycznych.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sz="1400" dirty="0"/>
              <a:t>W</a:t>
            </a:r>
            <a:r>
              <a:rPr lang="pl-PL" sz="1400" dirty="0" smtClean="0"/>
              <a:t> </a:t>
            </a:r>
            <a:r>
              <a:rPr lang="pl-PL" sz="1400" dirty="0"/>
              <a:t>części szkół  </a:t>
            </a:r>
            <a:r>
              <a:rPr lang="pl-PL" sz="1400" dirty="0" smtClean="0"/>
              <a:t>toalety wymagają dostosowania do </a:t>
            </a:r>
            <a:r>
              <a:rPr lang="pl-PL" sz="1400" dirty="0"/>
              <a:t>wzrostu dziecka sześcioletniego </a:t>
            </a:r>
            <a:r>
              <a:rPr lang="pl-PL" sz="1400" dirty="0" smtClean="0"/>
              <a:t>a same placówki  wyposażenia w place zabaw.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sz="1400" dirty="0" smtClean="0"/>
              <a:t>W większości ankietowanych szkół brakuje wydzielonych sal świetlicowych </a:t>
            </a:r>
            <a:r>
              <a:rPr lang="pl-PL" sz="1400" dirty="0"/>
              <a:t>dla sześciolatków. </a:t>
            </a:r>
            <a:endParaRPr lang="pl-PL" sz="14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pl-PL" sz="1400" dirty="0" smtClean="0"/>
              <a:t>W przypadku dowozu dzieci, według </a:t>
            </a:r>
            <a:r>
              <a:rPr lang="pl-PL" sz="1400" dirty="0"/>
              <a:t>ankietowanych </a:t>
            </a:r>
            <a:r>
              <a:rPr lang="pl-PL" sz="1400" dirty="0" smtClean="0"/>
              <a:t>- odległość, </a:t>
            </a:r>
            <a:r>
              <a:rPr lang="pl-PL" sz="1400" dirty="0"/>
              <a:t>jaką muszą </a:t>
            </a:r>
            <a:r>
              <a:rPr lang="pl-PL" sz="1400" dirty="0" smtClean="0"/>
              <a:t>one pokonywać </a:t>
            </a:r>
            <a:r>
              <a:rPr lang="pl-PL" sz="1400" dirty="0"/>
              <a:t>wynosi  od 1 km do 17 </a:t>
            </a:r>
            <a:r>
              <a:rPr lang="pl-PL" sz="1400" dirty="0" smtClean="0"/>
              <a:t>km</a:t>
            </a:r>
            <a:r>
              <a:rPr lang="pl-PL" sz="1400" dirty="0"/>
              <a:t> </a:t>
            </a:r>
            <a:r>
              <a:rPr lang="pl-PL" sz="1400" dirty="0" smtClean="0"/>
              <a:t>(średnio </a:t>
            </a:r>
            <a:r>
              <a:rPr lang="pl-PL" sz="1400" dirty="0"/>
              <a:t>od 3 do 5 </a:t>
            </a:r>
            <a:r>
              <a:rPr lang="pl-PL" sz="1400" dirty="0" smtClean="0"/>
              <a:t>kilometrów).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sz="1400" dirty="0" smtClean="0"/>
              <a:t>We </a:t>
            </a:r>
            <a:r>
              <a:rPr lang="pl-PL" sz="1400" dirty="0"/>
              <a:t>wszystkich szkołach zorganizowano dowóz dzieci, natomiast pewnym </a:t>
            </a:r>
            <a:r>
              <a:rPr lang="pl-PL" sz="1400" dirty="0" smtClean="0"/>
              <a:t>problem pozostaje czas </a:t>
            </a:r>
            <a:r>
              <a:rPr lang="pl-PL" sz="1400" dirty="0"/>
              <a:t>oczekiwania dzieci na dowóz po zakończonych </a:t>
            </a:r>
            <a:r>
              <a:rPr lang="pl-PL" sz="1400" dirty="0" smtClean="0"/>
              <a:t>zajęciach. Średnio wynosi on około </a:t>
            </a:r>
            <a:r>
              <a:rPr lang="pl-PL" sz="1400" dirty="0"/>
              <a:t>1 godziny, chociaż </a:t>
            </a:r>
            <a:r>
              <a:rPr lang="pl-PL" sz="1400" dirty="0" smtClean="0"/>
              <a:t>    w </a:t>
            </a:r>
            <a:r>
              <a:rPr lang="pl-PL" sz="1400" dirty="0"/>
              <a:t>pojedynczych przypadkach jest to </a:t>
            </a:r>
            <a:r>
              <a:rPr lang="pl-PL" sz="1400" dirty="0" smtClean="0"/>
              <a:t>nawet 2-3 godzin.</a:t>
            </a:r>
            <a:endParaRPr lang="pl-PL" sz="1400" dirty="0"/>
          </a:p>
        </p:txBody>
      </p:sp>
      <p:sp>
        <p:nvSpPr>
          <p:cNvPr id="4" name="Prostokąt 3"/>
          <p:cNvSpPr/>
          <p:nvPr/>
        </p:nvSpPr>
        <p:spPr>
          <a:xfrm>
            <a:off x="1043610" y="1628800"/>
            <a:ext cx="77768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>
                <a:latin typeface="Arial Narrow" pitchFamily="34" charset="0"/>
              </a:rPr>
              <a:t>Arkusz diagnostyczny przygotowania szkół do przyjęcia dzieci </a:t>
            </a:r>
            <a:r>
              <a:rPr lang="pl-PL" sz="1600" dirty="0" smtClean="0">
                <a:latin typeface="Arial Narrow" pitchFamily="34" charset="0"/>
              </a:rPr>
              <a:t>sześcioletnich wypełniły </a:t>
            </a:r>
            <a:r>
              <a:rPr lang="pl-PL" sz="1600" dirty="0">
                <a:latin typeface="Arial Narrow" pitchFamily="34" charset="0"/>
              </a:rPr>
              <a:t>65 szkoły z 19 gmin (w tym 10 szkół prowadzonych przez stowarzyszenia</a:t>
            </a:r>
            <a:r>
              <a:rPr lang="pl-PL" sz="1600" dirty="0" smtClean="0">
                <a:latin typeface="Arial Narrow" pitchFamily="34" charset="0"/>
              </a:rPr>
              <a:t>).</a:t>
            </a:r>
            <a:endParaRPr lang="pl-PL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915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Wspomaganie szkół i placówek oświatowych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e tekstowe 9"/>
          <p:cNvSpPr txBox="1"/>
          <p:nvPr/>
        </p:nvSpPr>
        <p:spPr>
          <a:xfrm>
            <a:off x="1211544" y="980728"/>
            <a:ext cx="7423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1600" b="1" dirty="0" smtClean="0">
                <a:latin typeface="Arial Narrow" pitchFamily="34" charset="0"/>
              </a:rPr>
              <a:t>Monitoring </a:t>
            </a:r>
            <a:r>
              <a:rPr lang="pl-PL" sz="1600" b="1" dirty="0">
                <a:latin typeface="Arial Narrow" pitchFamily="34" charset="0"/>
              </a:rPr>
              <a:t>osiągnięć szkół </a:t>
            </a:r>
            <a:r>
              <a:rPr lang="pl-PL" sz="1600" b="1" dirty="0" smtClean="0">
                <a:latin typeface="Arial Narrow" pitchFamily="34" charset="0"/>
              </a:rPr>
              <a:t> podstawowych województwa </a:t>
            </a:r>
            <a:r>
              <a:rPr lang="pl-PL" sz="1600" b="1" dirty="0">
                <a:latin typeface="Arial Narrow" pitchFamily="34" charset="0"/>
              </a:rPr>
              <a:t>opolskiego w zakresie analizy, interpretacji i wykorzystania wyników egzaminów zewnętrznych.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131605" y="1772816"/>
            <a:ext cx="7536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600" dirty="0">
                <a:latin typeface="Arial Narrow" pitchFamily="34" charset="0"/>
              </a:rPr>
              <a:t>W wyniku analizy monitoringu szkół podjęto działania wspomagające. Rekomendowano szkoły </a:t>
            </a:r>
            <a:r>
              <a:rPr lang="pl-PL" sz="1600" dirty="0" smtClean="0">
                <a:latin typeface="Arial Narrow" pitchFamily="34" charset="0"/>
              </a:rPr>
              <a:t> do: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1600" dirty="0" smtClean="0">
                <a:latin typeface="Arial Narrow" pitchFamily="34" charset="0"/>
              </a:rPr>
              <a:t>przeprowadzenia </a:t>
            </a:r>
            <a:r>
              <a:rPr lang="pl-PL" sz="1600" dirty="0">
                <a:latin typeface="Arial Narrow" pitchFamily="34" charset="0"/>
              </a:rPr>
              <a:t>ewaluacji zewnętrznej w obszarze efekty (19 szkół)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1600" dirty="0" smtClean="0">
                <a:latin typeface="Arial Narrow" pitchFamily="34" charset="0"/>
              </a:rPr>
              <a:t>zalecono </a:t>
            </a:r>
            <a:r>
              <a:rPr lang="pl-PL" sz="1600" dirty="0">
                <a:latin typeface="Arial Narrow" pitchFamily="34" charset="0"/>
              </a:rPr>
              <a:t>przeprowadzenie programu </a:t>
            </a:r>
            <a:r>
              <a:rPr lang="pl-PL" sz="1600" dirty="0" smtClean="0">
                <a:latin typeface="Arial Narrow" pitchFamily="34" charset="0"/>
              </a:rPr>
              <a:t>naprawczego  </a:t>
            </a:r>
            <a:r>
              <a:rPr lang="pl-PL" sz="1600" dirty="0">
                <a:latin typeface="Arial Narrow" pitchFamily="34" charset="0"/>
              </a:rPr>
              <a:t>(8 </a:t>
            </a:r>
            <a:r>
              <a:rPr lang="pl-PL" sz="1600" dirty="0" smtClean="0">
                <a:latin typeface="Arial Narrow" pitchFamily="34" charset="0"/>
              </a:rPr>
              <a:t>szkół)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1600" dirty="0">
                <a:latin typeface="Arial Narrow" pitchFamily="34" charset="0"/>
              </a:rPr>
              <a:t>p</a:t>
            </a:r>
            <a:r>
              <a:rPr lang="pl-PL" sz="1600" dirty="0" smtClean="0">
                <a:latin typeface="Arial Narrow" pitchFamily="34" charset="0"/>
              </a:rPr>
              <a:t>rzygotowano materiał informacyjny  dostępny na stronie internetowej KO w Opolu w ramach upowszechniania dobrych praktyk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endParaRPr lang="pl-PL" sz="1600" dirty="0" smtClean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600" dirty="0" smtClean="0">
                <a:latin typeface="Arial Narrow" pitchFamily="34" charset="0"/>
              </a:rPr>
              <a:t>W </a:t>
            </a:r>
            <a:r>
              <a:rPr lang="pl-PL" sz="1600" dirty="0">
                <a:latin typeface="Arial Narrow" pitchFamily="34" charset="0"/>
              </a:rPr>
              <a:t>wyniku tych działań większość </a:t>
            </a:r>
            <a:r>
              <a:rPr lang="pl-PL" sz="1600" dirty="0" smtClean="0">
                <a:latin typeface="Arial Narrow" pitchFamily="34" charset="0"/>
              </a:rPr>
              <a:t> wytypowanych  do wspomagania szkół </a:t>
            </a:r>
            <a:r>
              <a:rPr lang="pl-PL" sz="1600" dirty="0">
                <a:latin typeface="Arial Narrow" pitchFamily="34" charset="0"/>
              </a:rPr>
              <a:t>podniosło swój wynik sprawdzianu w 2013 roku o co najmniej jeden stopień w skali </a:t>
            </a:r>
            <a:r>
              <a:rPr lang="pl-PL" sz="1600" dirty="0" err="1">
                <a:latin typeface="Arial Narrow" pitchFamily="34" charset="0"/>
              </a:rPr>
              <a:t>staninowej</a:t>
            </a:r>
            <a:r>
              <a:rPr lang="pl-PL" sz="1600" dirty="0">
                <a:latin typeface="Arial Narrow" pitchFamily="34" charset="0"/>
              </a:rPr>
              <a:t>.  </a:t>
            </a:r>
            <a:endParaRPr lang="pl-PL" sz="1600" dirty="0" smtClean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600" dirty="0">
                <a:latin typeface="Arial Narrow" pitchFamily="34" charset="0"/>
              </a:rPr>
              <a:t>W</a:t>
            </a:r>
            <a:r>
              <a:rPr lang="pl-PL" sz="1600" dirty="0" smtClean="0">
                <a:latin typeface="Arial Narrow" pitchFamily="34" charset="0"/>
              </a:rPr>
              <a:t>yniki </a:t>
            </a:r>
            <a:r>
              <a:rPr lang="pl-PL" sz="1600" dirty="0">
                <a:latin typeface="Arial Narrow" pitchFamily="34" charset="0"/>
              </a:rPr>
              <a:t>6 szkół </a:t>
            </a:r>
            <a:r>
              <a:rPr lang="pl-PL" sz="1600" dirty="0" smtClean="0">
                <a:latin typeface="Arial Narrow" pitchFamily="34" charset="0"/>
              </a:rPr>
              <a:t>nadal znajdują się </a:t>
            </a:r>
            <a:r>
              <a:rPr lang="pl-PL" sz="1600" dirty="0">
                <a:latin typeface="Arial Narrow" pitchFamily="34" charset="0"/>
              </a:rPr>
              <a:t>na poziomie wyników niskich (1-3 </a:t>
            </a:r>
            <a:r>
              <a:rPr lang="pl-PL" sz="1600" dirty="0" smtClean="0">
                <a:latin typeface="Arial Narrow" pitchFamily="34" charset="0"/>
              </a:rPr>
              <a:t>stanin),  z </a:t>
            </a:r>
            <a:r>
              <a:rPr lang="pl-PL" sz="1600" dirty="0">
                <a:latin typeface="Arial Narrow" pitchFamily="34" charset="0"/>
              </a:rPr>
              <a:t>czego jedna szkoła ponownie uzyskała wynik najniższy. </a:t>
            </a:r>
            <a:r>
              <a:rPr lang="pl-PL" sz="1600" dirty="0" smtClean="0">
                <a:latin typeface="Arial Narrow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l-PL" sz="1600" dirty="0" smtClean="0">
                <a:latin typeface="Arial Narrow" pitchFamily="34" charset="0"/>
              </a:rPr>
              <a:t>Wobec  </a:t>
            </a:r>
            <a:r>
              <a:rPr lang="pl-PL" sz="1600" dirty="0">
                <a:latin typeface="Arial Narrow" pitchFamily="34" charset="0"/>
              </a:rPr>
              <a:t>szkół </a:t>
            </a:r>
            <a:r>
              <a:rPr lang="pl-PL" sz="1600" dirty="0" smtClean="0">
                <a:latin typeface="Arial Narrow" pitchFamily="34" charset="0"/>
              </a:rPr>
              <a:t>o utrzymujących się niskich wynikach kształcenia będą </a:t>
            </a:r>
            <a:r>
              <a:rPr lang="pl-PL" sz="1600" dirty="0">
                <a:latin typeface="Arial Narrow" pitchFamily="34" charset="0"/>
              </a:rPr>
              <a:t>nadal prowadzone działania wspomagające.</a:t>
            </a:r>
          </a:p>
        </p:txBody>
      </p:sp>
    </p:spTree>
    <p:extLst>
      <p:ext uri="{BB962C8B-B14F-4D97-AF65-F5344CB8AC3E}">
        <p14:creationId xmlns="" xmlns:p14="http://schemas.microsoft.com/office/powerpoint/2010/main" val="121726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03648" y="188640"/>
            <a:ext cx="7406640" cy="404806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Wspomaganie szkół i placówek oświatowych</a:t>
            </a:r>
            <a:endParaRPr lang="pl-PL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e tekstowe 9"/>
          <p:cNvSpPr txBox="1"/>
          <p:nvPr/>
        </p:nvSpPr>
        <p:spPr>
          <a:xfrm>
            <a:off x="1043609" y="562170"/>
            <a:ext cx="7992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1600" dirty="0">
                <a:latin typeface="Arial Narrow" pitchFamily="34" charset="0"/>
              </a:rPr>
              <a:t>Wzmacnianie bezpieczeństwa uczniów w szkołach i placówkach </a:t>
            </a:r>
            <a:r>
              <a:rPr lang="pl-PL" sz="1600" dirty="0" smtClean="0">
                <a:latin typeface="Arial Narrow" pitchFamily="34" charset="0"/>
              </a:rPr>
              <a:t>w ramach priorytetu MEN –                      </a:t>
            </a:r>
            <a:r>
              <a:rPr lang="pl-PL" sz="1600" b="1" dirty="0">
                <a:latin typeface="Arial Narrow" pitchFamily="34" charset="0"/>
              </a:rPr>
              <a:t>„</a:t>
            </a:r>
            <a:r>
              <a:rPr lang="pl-PL" sz="1600" b="1" dirty="0" smtClean="0">
                <a:latin typeface="Arial Narrow" pitchFamily="34" charset="0"/>
              </a:rPr>
              <a:t>Rok Bezpiecznej </a:t>
            </a:r>
            <a:r>
              <a:rPr lang="pl-PL" sz="1600" b="1" dirty="0">
                <a:latin typeface="Arial Narrow" pitchFamily="34" charset="0"/>
              </a:rPr>
              <a:t>Szkoły</a:t>
            </a:r>
            <a:r>
              <a:rPr lang="pl-PL" sz="1600" b="1" dirty="0" smtClean="0">
                <a:latin typeface="Arial Narrow" pitchFamily="34" charset="0"/>
              </a:rPr>
              <a:t>”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43608" y="1203656"/>
            <a:ext cx="799288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i="1" dirty="0">
                <a:latin typeface="Arial Narrow" pitchFamily="34" charset="0"/>
              </a:rPr>
              <a:t>Zgodnie z ramowym programem “Rok Bezpiecznej Szkoły” Opolski Kurator Oświaty podjął  szereg różnorodnych przedsięwzięć, m.in.:</a:t>
            </a:r>
            <a:endParaRPr lang="pl-PL" sz="1600" dirty="0">
              <a:latin typeface="Arial Narrow" pitchFamily="34" charset="0"/>
            </a:endParaRPr>
          </a:p>
          <a:p>
            <a:pPr marL="171450" lvl="0" indent="-171450">
              <a:buFont typeface="Wingdings" pitchFamily="2" charset="2"/>
              <a:buChar char="§"/>
            </a:pPr>
            <a:r>
              <a:rPr lang="pl-PL" sz="1600" dirty="0">
                <a:latin typeface="Arial Narrow" pitchFamily="34" charset="0"/>
              </a:rPr>
              <a:t>112 prac uczniów szkół </a:t>
            </a:r>
            <a:r>
              <a:rPr lang="pl-PL" sz="1600" dirty="0" err="1">
                <a:latin typeface="Arial Narrow" pitchFamily="34" charset="0"/>
              </a:rPr>
              <a:t>ponadgimnazjalnych</a:t>
            </a:r>
            <a:r>
              <a:rPr lang="pl-PL" sz="1600" dirty="0">
                <a:latin typeface="Arial Narrow" pitchFamily="34" charset="0"/>
              </a:rPr>
              <a:t> </a:t>
            </a:r>
            <a:r>
              <a:rPr lang="pl-PL" sz="1600" dirty="0" smtClean="0">
                <a:latin typeface="Arial Narrow" pitchFamily="34" charset="0"/>
              </a:rPr>
              <a:t>wzięło udział w konkursie </a:t>
            </a:r>
            <a:r>
              <a:rPr lang="pl-PL" sz="1600" dirty="0">
                <a:latin typeface="Arial Narrow" pitchFamily="34" charset="0"/>
              </a:rPr>
              <a:t>na plakat „Moje prawa są chronione, moje prawa są zagrożone”. </a:t>
            </a:r>
          </a:p>
          <a:p>
            <a:pPr marL="171450" lvl="0" indent="-171450">
              <a:buFont typeface="Wingdings" pitchFamily="2" charset="2"/>
              <a:buChar char="§"/>
            </a:pPr>
            <a:r>
              <a:rPr lang="pl-PL" sz="1600" dirty="0">
                <a:latin typeface="Arial Narrow" pitchFamily="34" charset="0"/>
              </a:rPr>
              <a:t>W Wojewódzkim Konkursie Szkolnych Inscenizacji Teatralnych „Bezpieczni na co dzień” wzięło udział 120 uczniów, którzy rozwijali swoje zdolności i zainteresowania w  9 grupach teatralnych.</a:t>
            </a:r>
          </a:p>
          <a:p>
            <a:pPr marL="171450" lvl="0" indent="-171450">
              <a:buFont typeface="Wingdings" pitchFamily="2" charset="2"/>
              <a:buChar char="§"/>
            </a:pPr>
            <a:r>
              <a:rPr lang="pl-PL" sz="1600" dirty="0">
                <a:latin typeface="Arial Narrow" pitchFamily="34" charset="0"/>
              </a:rPr>
              <a:t>Zorganizowano I Wojewódzkie Zawody Pierwszej Pomocy dla szkół </a:t>
            </a:r>
            <a:r>
              <a:rPr lang="pl-PL" sz="1600" dirty="0" err="1" smtClean="0">
                <a:latin typeface="Arial Narrow" pitchFamily="34" charset="0"/>
              </a:rPr>
              <a:t>ponadgimnazjalnych</a:t>
            </a:r>
            <a:r>
              <a:rPr lang="pl-PL" sz="1600" dirty="0" smtClean="0">
                <a:latin typeface="Arial Narrow" pitchFamily="34" charset="0"/>
              </a:rPr>
              <a:t> województwa </a:t>
            </a:r>
            <a:r>
              <a:rPr lang="pl-PL" sz="1600" dirty="0">
                <a:latin typeface="Arial Narrow" pitchFamily="34" charset="0"/>
              </a:rPr>
              <a:t>opolskiego o Puchar Opolskiego Kuratora Oświaty. </a:t>
            </a:r>
          </a:p>
          <a:p>
            <a:pPr marL="171450" lvl="0" indent="-171450">
              <a:buFont typeface="Wingdings" pitchFamily="2" charset="2"/>
              <a:buChar char="§"/>
            </a:pPr>
            <a:r>
              <a:rPr lang="pl-PL" sz="1600" dirty="0">
                <a:latin typeface="Arial Narrow" pitchFamily="34" charset="0"/>
              </a:rPr>
              <a:t>Przeprowadzono finał wojewódzki XXXVI Ogólnopolskiego Turnieju Bezpieczeństwa w Ruchu Drogowym, który adresowany był  do uczniów szkół podstawowych i </a:t>
            </a:r>
            <a:r>
              <a:rPr lang="pl-PL" sz="1600" dirty="0" smtClean="0">
                <a:latin typeface="Arial Narrow" pitchFamily="34" charset="0"/>
              </a:rPr>
              <a:t>gimnazjów.</a:t>
            </a:r>
          </a:p>
          <a:p>
            <a:pPr marL="171450" lvl="0" indent="-171450">
              <a:buFont typeface="Wingdings" pitchFamily="2" charset="2"/>
              <a:buChar char="§"/>
            </a:pPr>
            <a:r>
              <a:rPr lang="pl-PL" sz="1600" dirty="0" smtClean="0">
                <a:latin typeface="Arial Narrow" pitchFamily="34" charset="0"/>
              </a:rPr>
              <a:t>10 </a:t>
            </a:r>
            <a:r>
              <a:rPr lang="pl-PL" sz="1600" dirty="0">
                <a:latin typeface="Arial Narrow" pitchFamily="34" charset="0"/>
              </a:rPr>
              <a:t>drużyn ze szkół ponadgimnazjalnych z całego </a:t>
            </a:r>
            <a:r>
              <a:rPr lang="pl-PL" sz="1600" dirty="0" smtClean="0">
                <a:latin typeface="Arial Narrow" pitchFamily="34" charset="0"/>
              </a:rPr>
              <a:t>województwa </a:t>
            </a:r>
            <a:r>
              <a:rPr lang="pl-PL" sz="1600" dirty="0">
                <a:latin typeface="Arial Narrow" pitchFamily="34" charset="0"/>
              </a:rPr>
              <a:t>było </a:t>
            </a:r>
            <a:r>
              <a:rPr lang="pl-PL" sz="1600" dirty="0" smtClean="0">
                <a:latin typeface="Arial Narrow" pitchFamily="34" charset="0"/>
              </a:rPr>
              <a:t>uczestnikami etapu </a:t>
            </a:r>
            <a:r>
              <a:rPr lang="pl-PL" sz="1600" dirty="0">
                <a:latin typeface="Arial Narrow" pitchFamily="34" charset="0"/>
              </a:rPr>
              <a:t>wojewódzkiego XVII Ogólnopolskiego Młodzieżowego Turnieju Motoryzacyjnego. </a:t>
            </a:r>
          </a:p>
          <a:p>
            <a:pPr marL="171450" lvl="0" indent="-171450">
              <a:buFont typeface="Wingdings" pitchFamily="2" charset="2"/>
              <a:buChar char="§"/>
            </a:pPr>
            <a:r>
              <a:rPr lang="pl-PL" sz="1600" dirty="0">
                <a:latin typeface="Arial Narrow" pitchFamily="34" charset="0"/>
              </a:rPr>
              <a:t>Zorganizowano następujące konferencje tematyczne:  konferencję pod nazwą „Piękne życie, bezpieczne życie” oraz „Edukacja dla bezpieczeństwa – współczesne wyzwania". </a:t>
            </a:r>
          </a:p>
          <a:p>
            <a:pPr marL="171450" lvl="0" indent="-171450">
              <a:buFont typeface="Wingdings" pitchFamily="2" charset="2"/>
              <a:buChar char="§"/>
            </a:pPr>
            <a:r>
              <a:rPr lang="pl-PL" sz="1600" dirty="0">
                <a:latin typeface="Arial Narrow" pitchFamily="34" charset="0"/>
              </a:rPr>
              <a:t>Promowane były  programy  podnoszące bezpieczny i zdrowy styl życia między innymi:</a:t>
            </a:r>
          </a:p>
          <a:p>
            <a:pPr marL="628650" lvl="1" indent="-171450">
              <a:buFont typeface="Wingdings" pitchFamily="2" charset="2"/>
              <a:buChar char="§"/>
            </a:pPr>
            <a:r>
              <a:rPr lang="en-US" sz="1600" dirty="0" err="1" smtClean="0">
                <a:latin typeface="Arial Narrow" pitchFamily="34" charset="0"/>
              </a:rPr>
              <a:t>Rz</a:t>
            </a:r>
            <a:r>
              <a:rPr lang="pl-PL" sz="1600" dirty="0" smtClean="0">
                <a:latin typeface="Arial Narrow" pitchFamily="34" charset="0"/>
              </a:rPr>
              <a:t>ą</a:t>
            </a:r>
            <a:r>
              <a:rPr lang="en-US" sz="1600" dirty="0" err="1" smtClean="0">
                <a:latin typeface="Arial Narrow" pitchFamily="34" charset="0"/>
              </a:rPr>
              <a:t>dowy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>
                <a:latin typeface="Arial Narrow" pitchFamily="34" charset="0"/>
              </a:rPr>
              <a:t>Program </a:t>
            </a:r>
            <a:r>
              <a:rPr lang="pl-PL" sz="1600" dirty="0" smtClean="0">
                <a:latin typeface="Arial Narrow" pitchFamily="34" charset="0"/>
              </a:rPr>
              <a:t>„</a:t>
            </a:r>
            <a:r>
              <a:rPr lang="en-US" sz="1600" dirty="0" err="1" smtClean="0">
                <a:latin typeface="Arial Narrow" pitchFamily="34" charset="0"/>
              </a:rPr>
              <a:t>Radosna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pl-PL" sz="1600" dirty="0" smtClean="0">
                <a:latin typeface="Arial Narrow" pitchFamily="34" charset="0"/>
              </a:rPr>
              <a:t> </a:t>
            </a:r>
            <a:r>
              <a:rPr lang="en-US" sz="1600" dirty="0" smtClean="0">
                <a:latin typeface="Arial Narrow" pitchFamily="34" charset="0"/>
              </a:rPr>
              <a:t>Szkoła</a:t>
            </a:r>
            <a:r>
              <a:rPr lang="pl-PL" sz="1600" dirty="0" smtClean="0">
                <a:latin typeface="Arial Narrow" pitchFamily="34" charset="0"/>
              </a:rPr>
              <a:t>”</a:t>
            </a:r>
            <a:r>
              <a:rPr lang="en-US" sz="1600" dirty="0" smtClean="0">
                <a:latin typeface="Arial Narrow" pitchFamily="34" charset="0"/>
              </a:rPr>
              <a:t>.</a:t>
            </a:r>
            <a:endParaRPr lang="pl-PL" sz="1600" dirty="0">
              <a:latin typeface="Arial Narrow" pitchFamily="34" charset="0"/>
            </a:endParaRPr>
          </a:p>
          <a:p>
            <a:pPr marL="628650" lvl="1" indent="-171450">
              <a:buFont typeface="Wingdings" pitchFamily="2" charset="2"/>
              <a:buChar char="§"/>
            </a:pPr>
            <a:r>
              <a:rPr lang="pl-PL" sz="1600" dirty="0">
                <a:latin typeface="Arial Narrow" pitchFamily="34" charset="0"/>
              </a:rPr>
              <a:t>Programy UE </a:t>
            </a:r>
            <a:r>
              <a:rPr lang="pl-PL" sz="1600" dirty="0" smtClean="0">
                <a:latin typeface="Arial Narrow" pitchFamily="34" charset="0"/>
              </a:rPr>
              <a:t>„</a:t>
            </a:r>
            <a:r>
              <a:rPr lang="pl-PL" sz="1600" i="1" dirty="0">
                <a:latin typeface="Arial Narrow" pitchFamily="34" charset="0"/>
              </a:rPr>
              <a:t>O</a:t>
            </a:r>
            <a:r>
              <a:rPr lang="pl-PL" sz="1600" i="1" dirty="0" smtClean="0">
                <a:latin typeface="Arial Narrow" pitchFamily="34" charset="0"/>
              </a:rPr>
              <a:t>woce w szkole” i  „Szklanka mleka”</a:t>
            </a:r>
            <a:endParaRPr lang="pl-PL" sz="1600" dirty="0" smtClean="0">
              <a:latin typeface="Arial Narrow" pitchFamily="34" charset="0"/>
            </a:endParaRPr>
          </a:p>
          <a:p>
            <a:pPr marL="628650" lvl="1" indent="-171450">
              <a:buFont typeface="Wingdings" pitchFamily="2" charset="2"/>
              <a:buChar char="§"/>
            </a:pPr>
            <a:r>
              <a:rPr lang="pl-PL" sz="1600" dirty="0" smtClean="0">
                <a:latin typeface="Arial Narrow" pitchFamily="34" charset="0"/>
              </a:rPr>
              <a:t>Program </a:t>
            </a:r>
            <a:r>
              <a:rPr lang="pl-PL" sz="1600" dirty="0">
                <a:latin typeface="Arial Narrow" pitchFamily="34" charset="0"/>
              </a:rPr>
              <a:t>przeciwdziałania wadom postawy ciała u dzieci i młodzieży w województwie opolskim.</a:t>
            </a:r>
          </a:p>
          <a:p>
            <a:pPr marL="628650" lvl="1" indent="-171450">
              <a:buFont typeface="Wingdings" pitchFamily="2" charset="2"/>
              <a:buChar char="§"/>
            </a:pPr>
            <a:r>
              <a:rPr lang="pl-PL" sz="1600" dirty="0">
                <a:latin typeface="Arial Narrow" pitchFamily="34" charset="0"/>
              </a:rPr>
              <a:t>Program „Pomoc państwa w zakresie dożywiania”.</a:t>
            </a:r>
          </a:p>
          <a:p>
            <a:pPr marL="171450" lvl="0" indent="-171450">
              <a:buFont typeface="Wingdings" pitchFamily="2" charset="2"/>
              <a:buChar char="§"/>
            </a:pPr>
            <a:r>
              <a:rPr lang="pl-PL" sz="1600" dirty="0">
                <a:latin typeface="Arial Narrow" pitchFamily="34" charset="0"/>
              </a:rPr>
              <a:t>Upowszechniano przykłady dobrych </a:t>
            </a:r>
            <a:r>
              <a:rPr lang="pl-PL" sz="1600" dirty="0" smtClean="0">
                <a:latin typeface="Arial Narrow" pitchFamily="34" charset="0"/>
              </a:rPr>
              <a:t>praktyk, </a:t>
            </a:r>
            <a:r>
              <a:rPr lang="pl-PL" sz="1600" dirty="0">
                <a:latin typeface="Arial Narrow" pitchFamily="34" charset="0"/>
              </a:rPr>
              <a:t>realizowanych w </a:t>
            </a:r>
            <a:r>
              <a:rPr lang="pl-PL" sz="1600" dirty="0" smtClean="0">
                <a:latin typeface="Arial Narrow" pitchFamily="34" charset="0"/>
              </a:rPr>
              <a:t>szkołach województwa </a:t>
            </a:r>
            <a:r>
              <a:rPr lang="pl-PL" sz="1600" dirty="0">
                <a:latin typeface="Arial Narrow" pitchFamily="34" charset="0"/>
              </a:rPr>
              <a:t>opolskiego dotyczące bezpieczeństwa.</a:t>
            </a:r>
          </a:p>
        </p:txBody>
      </p:sp>
    </p:spTree>
    <p:extLst>
      <p:ext uri="{BB962C8B-B14F-4D97-AF65-F5344CB8AC3E}">
        <p14:creationId xmlns="" xmlns:p14="http://schemas.microsoft.com/office/powerpoint/2010/main" val="44567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logo duze jakos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08862"/>
          </a:xfrm>
        </p:spPr>
        <p:txBody>
          <a:bodyPr>
            <a:normAutofit/>
          </a:bodyPr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Podstawowe kierunki polityki oświatowej państwa             w roku szkolnym 2013/2014</a:t>
            </a:r>
            <a:endParaRPr lang="pl-PL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628800"/>
            <a:ext cx="7406640" cy="4248472"/>
          </a:xfrm>
        </p:spPr>
        <p:txBody>
          <a:bodyPr>
            <a:noAutofit/>
          </a:bodyPr>
          <a:lstStyle/>
          <a:p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w szkołach podstawowych, gimnazjach, szkołach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ponadgimnazjalnych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placówkach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kształcenia ustawicznego oraz ośrodkach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dokształcania i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doskonalenia zawodowego - w zakresie wymagań: </a:t>
            </a: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,,Procesy edukacyjne są zorganizowane w sposób sprzyjający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uczeniu się;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-„Uczniowie nabywają wiadomości i umiejętności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określonych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podstawie programowej”;</a:t>
            </a: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„Respektowane są normy społeczne”;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logo duze jako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1" y="5440025"/>
            <a:ext cx="909238" cy="132277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21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1313</TotalTime>
  <Words>7592</Words>
  <Application>Microsoft Office PowerPoint</Application>
  <PresentationFormat>Pokaz na ekranie (4:3)</PresentationFormat>
  <Paragraphs>940</Paragraphs>
  <Slides>89</Slides>
  <Notes>88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89</vt:i4>
      </vt:variant>
    </vt:vector>
  </HeadingPairs>
  <TitlesOfParts>
    <vt:vector size="90" baseType="lpstr">
      <vt:lpstr>Solstice</vt:lpstr>
      <vt:lpstr>Sprawozdanie z nadzoru pedagogicznego oraz pracy Kuratorium Oświaty w Opolu  za okres styczeń - czerwiec 2013r.</vt:lpstr>
      <vt:lpstr>Program</vt:lpstr>
      <vt:lpstr>Podstawowe kierunki polityki oświatowej państwa             w roku szkolnym 2013/2014</vt:lpstr>
      <vt:lpstr>Podstawowe kierunki polityki oświatowej państwa             w roku szkolnym 2013/2014</vt:lpstr>
      <vt:lpstr>Podstawowe kierunki polityki oświatowej państwa             w roku szkolnym 2013/2014</vt:lpstr>
      <vt:lpstr>Podstawowe kierunki polityki oświatowej państwa             w roku szkolnym 2013/2014</vt:lpstr>
      <vt:lpstr>Podstawowe kierunki polityki oświatowej państwa             w roku szkolnym 2013/2014</vt:lpstr>
      <vt:lpstr>Podstawowe kierunki polityki oświatowej państwa             w roku szkolnym 2013/2014</vt:lpstr>
      <vt:lpstr>Podstawowe kierunki polityki oświatowej państwa             w roku szkolnym 2013/2014</vt:lpstr>
      <vt:lpstr>Podstawowe kierunki polityki oświatowej państwa             w roku szkolnym 2013/2014</vt:lpstr>
      <vt:lpstr>Podstawowe kierunki polityki oświatowej państwa             w roku szkolnym 2013/2014</vt:lpstr>
      <vt:lpstr>Podstawowe kierunki polityki oświatowej państwa             w roku szkolnym 2013/2014</vt:lpstr>
      <vt:lpstr>Podstawowe kierunki polityki oświatowej państwa             w roku szkolnym 2013/2014</vt:lpstr>
      <vt:lpstr>Podstawowe kierunki polityki oświatowej państwa             w roku szkolnym 2013/2014</vt:lpstr>
      <vt:lpstr>Slajd 15</vt:lpstr>
      <vt:lpstr>Ewaluacje przeprowadzone w roku szkolnym 2012/13 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Ewaluacje zewnętrzne – wnioski i rekomendacje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planowe</vt:lpstr>
      <vt:lpstr>Kontrole doraźne</vt:lpstr>
      <vt:lpstr>Kontrole doraźne</vt:lpstr>
      <vt:lpstr>Kontrole doraźne</vt:lpstr>
      <vt:lpstr>Kontrole doraźne</vt:lpstr>
      <vt:lpstr>Kontrole doraźne</vt:lpstr>
      <vt:lpstr>Kontrole doraźne</vt:lpstr>
      <vt:lpstr>Kontrole doraźne</vt:lpstr>
      <vt:lpstr>Wspomaganie szkół i placówek oświatowych</vt:lpstr>
      <vt:lpstr>Wspomaganie szkół i placówek oświatowych</vt:lpstr>
      <vt:lpstr>Wspomaganie szkół i placówek oświatowych</vt:lpstr>
      <vt:lpstr>Wspomaganie szkół i placówek oświatowych</vt:lpstr>
      <vt:lpstr>Wspomaganie szkół i placówek oświatowych</vt:lpstr>
      <vt:lpstr>Wspomaganie szkół i placówek oświatowych</vt:lpstr>
      <vt:lpstr>Wspomaganie szkół i placówek oświatowych</vt:lpstr>
      <vt:lpstr>Slajd 89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</dc:title>
  <dc:creator>Rafał Rippel</dc:creator>
  <cp:lastModifiedBy>Rafał Rippel</cp:lastModifiedBy>
  <cp:revision>250</cp:revision>
  <dcterms:created xsi:type="dcterms:W3CDTF">2013-08-09T06:47:47Z</dcterms:created>
  <dcterms:modified xsi:type="dcterms:W3CDTF">2013-08-29T06:34:43Z</dcterms:modified>
</cp:coreProperties>
</file>