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330" r:id="rId2"/>
    <p:sldId id="256" r:id="rId3"/>
    <p:sldId id="289" r:id="rId4"/>
    <p:sldId id="317" r:id="rId5"/>
    <p:sldId id="290" r:id="rId6"/>
    <p:sldId id="293" r:id="rId7"/>
    <p:sldId id="294" r:id="rId8"/>
    <p:sldId id="307" r:id="rId9"/>
    <p:sldId id="306" r:id="rId10"/>
    <p:sldId id="261" r:id="rId11"/>
    <p:sldId id="263" r:id="rId12"/>
    <p:sldId id="310" r:id="rId13"/>
    <p:sldId id="311" r:id="rId14"/>
    <p:sldId id="273" r:id="rId15"/>
    <p:sldId id="305" r:id="rId16"/>
    <p:sldId id="304" r:id="rId17"/>
    <p:sldId id="326" r:id="rId18"/>
    <p:sldId id="271" r:id="rId19"/>
    <p:sldId id="314" r:id="rId20"/>
    <p:sldId id="265" r:id="rId21"/>
    <p:sldId id="266" r:id="rId22"/>
    <p:sldId id="284" r:id="rId23"/>
    <p:sldId id="267" r:id="rId24"/>
    <p:sldId id="272" r:id="rId25"/>
    <p:sldId id="302" r:id="rId26"/>
    <p:sldId id="268" r:id="rId27"/>
    <p:sldId id="260" r:id="rId28"/>
    <p:sldId id="331" r:id="rId29"/>
    <p:sldId id="327" r:id="rId30"/>
    <p:sldId id="325" r:id="rId31"/>
    <p:sldId id="278" r:id="rId32"/>
    <p:sldId id="279" r:id="rId33"/>
    <p:sldId id="328" r:id="rId34"/>
    <p:sldId id="277" r:id="rId35"/>
    <p:sldId id="280" r:id="rId36"/>
    <p:sldId id="309" r:id="rId37"/>
    <p:sldId id="316" r:id="rId38"/>
    <p:sldId id="281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72663" autoAdjust="0"/>
  </p:normalViewPr>
  <p:slideViewPr>
    <p:cSldViewPr>
      <p:cViewPr varScale="1">
        <p:scale>
          <a:sx n="49" d="100"/>
          <a:sy n="49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siedmiolatków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Rok 2010/11</c:v>
                </c:pt>
                <c:pt idx="1">
                  <c:v>rok 2011/12</c:v>
                </c:pt>
                <c:pt idx="2">
                  <c:v>rok 2012/13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57</c:v>
                </c:pt>
                <c:pt idx="1">
                  <c:v>86</c:v>
                </c:pt>
                <c:pt idx="2">
                  <c:v>68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sześciolatków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Rok 2010/11</c:v>
                </c:pt>
                <c:pt idx="1">
                  <c:v>rok 2011/12</c:v>
                </c:pt>
                <c:pt idx="2">
                  <c:v>rok 2012/13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</c:v>
                </c:pt>
                <c:pt idx="1">
                  <c:v>23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razem</c:v>
                </c:pt>
              </c:strCache>
            </c:strRef>
          </c:tx>
          <c:cat>
            <c:strRef>
              <c:f>Arkusz1!$A$2:$A$5</c:f>
              <c:strCache>
                <c:ptCount val="3"/>
                <c:pt idx="0">
                  <c:v>Rok 2010/11</c:v>
                </c:pt>
                <c:pt idx="1">
                  <c:v>rok 2011/12</c:v>
                </c:pt>
                <c:pt idx="2">
                  <c:v>rok 2012/13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59</c:v>
                </c:pt>
                <c:pt idx="1">
                  <c:v>109</c:v>
                </c:pt>
                <c:pt idx="2">
                  <c:v>85</c:v>
                </c:pt>
              </c:numCache>
            </c:numRef>
          </c:val>
        </c:ser>
        <c:axId val="71933312"/>
        <c:axId val="81285120"/>
      </c:barChart>
      <c:catAx>
        <c:axId val="71933312"/>
        <c:scaling>
          <c:orientation val="minMax"/>
        </c:scaling>
        <c:axPos val="b"/>
        <c:tickLblPos val="nextTo"/>
        <c:crossAx val="81285120"/>
        <c:crosses val="autoZero"/>
        <c:auto val="1"/>
        <c:lblAlgn val="ctr"/>
        <c:lblOffset val="100"/>
      </c:catAx>
      <c:valAx>
        <c:axId val="81285120"/>
        <c:scaling>
          <c:orientation val="minMax"/>
        </c:scaling>
        <c:axPos val="l"/>
        <c:majorGridlines/>
        <c:numFmt formatCode="General" sourceLinked="1"/>
        <c:tickLblPos val="nextTo"/>
        <c:crossAx val="71933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POZIOM ZADOWOLENIA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25 RODZICÓW - TAK 92%</c:v>
                </c:pt>
                <c:pt idx="1">
                  <c:v>2 RODZICÓW - NIE       8%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0.92</c:v>
                </c:pt>
                <c:pt idx="1">
                  <c:v>8.0000000000000043E-2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07EE-D36C-474A-9E49-96089E35CD8A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8D0B-4BF0-4511-9712-405297D0093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SZEŚCIOLATEK W SZKOLE – DOBRE WSPARCIE NA STARCIE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dirty="0" smtClean="0">
                <a:solidFill>
                  <a:srgbClr val="00B050"/>
                </a:solidFill>
              </a:rPr>
              <a:t>Chętnie biorą udział w różnorodnych spektaklach profilaktycznych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Mamy kolorowe, dobrze wyposażone klasy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Zaplecze</a:t>
            </a:r>
            <a:r>
              <a:rPr lang="pl-PL" baseline="0" dirty="0" smtClean="0"/>
              <a:t> sanitarne dostosowane do wzrostu dzieci. W stołówce małe stoliki na potrzeby sześciolatków.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Posiadamy</a:t>
            </a:r>
            <a:r>
              <a:rPr lang="pl-PL" baseline="0" dirty="0" smtClean="0"/>
              <a:t> dwie pracownie komputerowe z dostępem do Internetu.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Baza sportowa:</a:t>
            </a:r>
            <a:endParaRPr lang="pl-PL" dirty="0" smtClean="0"/>
          </a:p>
          <a:p>
            <a:r>
              <a:rPr lang="pl-PL" dirty="0" smtClean="0"/>
              <a:t>- boisko do piłki nożnej – (sztuczna trawa, oświetlenie)</a:t>
            </a:r>
          </a:p>
          <a:p>
            <a:r>
              <a:rPr lang="pl-PL" dirty="0" smtClean="0"/>
              <a:t>- boisko wielofunkcyjne –(oświetlenie)</a:t>
            </a:r>
          </a:p>
          <a:p>
            <a:r>
              <a:rPr lang="pl-PL" dirty="0" smtClean="0"/>
              <a:t>- boisko do </a:t>
            </a:r>
            <a:r>
              <a:rPr lang="pl-PL" dirty="0" err="1" smtClean="0"/>
              <a:t>softballa</a:t>
            </a:r>
            <a:r>
              <a:rPr lang="pl-PL" dirty="0" smtClean="0"/>
              <a:t> – (oświetlenie)</a:t>
            </a:r>
          </a:p>
          <a:p>
            <a:r>
              <a:rPr lang="pl-PL" dirty="0" smtClean="0"/>
              <a:t>- 2 sale gimnastyczne   </a:t>
            </a:r>
          </a:p>
          <a:p>
            <a:r>
              <a:rPr lang="pl-PL" dirty="0" smtClean="0"/>
              <a:t>- sala do gimnastyki korekcyjnej</a:t>
            </a:r>
          </a:p>
          <a:p>
            <a:r>
              <a:rPr lang="pl-PL" dirty="0" smtClean="0"/>
              <a:t>- siłownia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To tutaj pod czujnym okiem logopedy uczniowie ćwiczą prawidłową wymowę głosek.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Kryta pływalnia</a:t>
            </a:r>
            <a:endParaRPr lang="pl-PL" dirty="0" smtClean="0"/>
          </a:p>
          <a:p>
            <a:r>
              <a:rPr lang="pl-PL" b="1" dirty="0" smtClean="0"/>
              <a:t>- </a:t>
            </a:r>
            <a:r>
              <a:rPr lang="pl-PL" u="sng" dirty="0" smtClean="0"/>
              <a:t>niecka duża </a:t>
            </a:r>
            <a:r>
              <a:rPr lang="pl-PL" dirty="0" smtClean="0"/>
              <a:t>– dł. około 20 m</a:t>
            </a:r>
          </a:p>
          <a:p>
            <a:r>
              <a:rPr lang="pl-PL" dirty="0" smtClean="0"/>
              <a:t>- </a:t>
            </a:r>
            <a:r>
              <a:rPr lang="pl-PL" u="sng" dirty="0" smtClean="0"/>
              <a:t>niecka mała</a:t>
            </a:r>
            <a:r>
              <a:rPr lang="pl-PL" dirty="0" smtClean="0"/>
              <a:t> – dł. około 10 m</a:t>
            </a:r>
          </a:p>
          <a:p>
            <a:r>
              <a:rPr lang="pl-PL" dirty="0" smtClean="0"/>
              <a:t>- </a:t>
            </a:r>
            <a:r>
              <a:rPr lang="pl-PL" u="sng" dirty="0" smtClean="0"/>
              <a:t>urządzenia do masażu wodnego</a:t>
            </a:r>
            <a:endParaRPr lang="pl-PL" dirty="0" smtClean="0"/>
          </a:p>
          <a:p>
            <a:r>
              <a:rPr lang="pl-PL" dirty="0" smtClean="0"/>
              <a:t>- </a:t>
            </a:r>
            <a:r>
              <a:rPr lang="pl-PL" u="sng" dirty="0" smtClean="0"/>
              <a:t>jacuzzi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Nad</a:t>
            </a:r>
            <a:r>
              <a:rPr lang="pl-PL" baseline="0" dirty="0" smtClean="0"/>
              <a:t> paluszkiem bolącym lub główką czuwa zawsze</a:t>
            </a:r>
            <a:r>
              <a:rPr lang="pl-PL" dirty="0" smtClean="0"/>
              <a:t> pani pielęgniarka.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Jasełka w wykonaniu najmłodszych uczniów naszej szkoły.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roku szkolnym 2010/2011 do naszej szkoły uczęszczało 2 uczniów sześcioletnich, co stanowiło 3,4% wszystkich pierwszaków.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roku szkolnym 2011/2012 liczba dzieci sześcioletnich wzrosła do 23 uczniów, co stanowi 21% wszystkich uczniów klas pierwszych.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 roku szkolnym 2012/2013 liczba sześciolatków wyniosła 16, co stanowi 19% wszystkich uczniów zapisanych do klasy pierwszej.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2010/11 – siedmiolatków 57, sześciolatków – 2 </a:t>
            </a:r>
          </a:p>
          <a:p>
            <a:r>
              <a:rPr lang="pl-PL" dirty="0" smtClean="0"/>
              <a:t>Razem – 59</a:t>
            </a:r>
          </a:p>
          <a:p>
            <a:r>
              <a:rPr lang="pl-PL" dirty="0" smtClean="0"/>
              <a:t>2011/12 – siedmiolatków – 86, sześciolatków – 23</a:t>
            </a:r>
          </a:p>
          <a:p>
            <a:r>
              <a:rPr lang="pl-PL" dirty="0" smtClean="0"/>
              <a:t>Razem – 109</a:t>
            </a:r>
          </a:p>
          <a:p>
            <a:r>
              <a:rPr lang="pl-PL" dirty="0" smtClean="0"/>
              <a:t>2012/13</a:t>
            </a:r>
            <a:r>
              <a:rPr lang="pl-PL" baseline="0" dirty="0" smtClean="0"/>
              <a:t> – siedmiolatków 68, sześciolatków – 16</a:t>
            </a:r>
          </a:p>
          <a:p>
            <a:r>
              <a:rPr lang="pl-PL" baseline="0" dirty="0" smtClean="0"/>
              <a:t>Razem - 85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Od</a:t>
            </a:r>
            <a:r>
              <a:rPr lang="pl-PL" baseline="0" dirty="0" smtClean="0"/>
              <a:t> trzech lat tradycją stało się organizowanie Dni Otwartych dla przedszkolaków. Dzieci zwiedzają szkołę, biorą udział w różnych zajęciach, poznają życie szkoły od wewnątrz.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trakcie roku szkolnego zapraszamy przedszkolaki na przedstawienia w wykonaniu naszych uczniów.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8D0B-4BF0-4511-9712-405297D00933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1779C4-7885-4A16-B6E6-8C3F2369B4F1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D2110D-E3B5-4345-B4F4-1B65FEB8F3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628800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accent4"/>
                </a:solidFill>
                <a:latin typeface="Berlin Sans FB Demi" pitchFamily="34" charset="0"/>
              </a:rPr>
              <a:t>SZEŚCIOLATEK W SZKOLE  </a:t>
            </a:r>
          </a:p>
          <a:p>
            <a:endParaRPr lang="pl-PL" sz="4000" b="1" dirty="0" smtClean="0">
              <a:solidFill>
                <a:schemeClr val="accent4"/>
              </a:solidFill>
              <a:latin typeface="Berlin Sans FB Demi" pitchFamily="34" charset="0"/>
            </a:endParaRPr>
          </a:p>
          <a:p>
            <a:r>
              <a:rPr lang="pl-PL" sz="4000" b="1" dirty="0" smtClean="0">
                <a:solidFill>
                  <a:schemeClr val="accent4"/>
                </a:solidFill>
                <a:latin typeface="Berlin Sans FB Demi" pitchFamily="34" charset="0"/>
              </a:rPr>
              <a:t>   DOBRE </a:t>
            </a:r>
          </a:p>
          <a:p>
            <a:r>
              <a:rPr lang="pl-PL" sz="4000" b="1" dirty="0" smtClean="0">
                <a:solidFill>
                  <a:schemeClr val="accent4"/>
                </a:solidFill>
                <a:latin typeface="Berlin Sans FB Demi" pitchFamily="34" charset="0"/>
              </a:rPr>
              <a:t>              WSPARCIE </a:t>
            </a:r>
          </a:p>
          <a:p>
            <a:r>
              <a:rPr lang="pl-PL" sz="4000" b="1" dirty="0" smtClean="0">
                <a:solidFill>
                  <a:schemeClr val="accent4"/>
                </a:solidFill>
                <a:latin typeface="Berlin Sans FB Demi" pitchFamily="34" charset="0"/>
              </a:rPr>
              <a:t>                            NA STARCIE</a:t>
            </a:r>
            <a:endParaRPr lang="pl-PL" sz="4000" b="1" dirty="0">
              <a:solidFill>
                <a:schemeClr val="accent4"/>
              </a:solidFill>
              <a:latin typeface="Berlin Sans FB Demi" pitchFamily="34" charset="0"/>
            </a:endParaRPr>
          </a:p>
        </p:txBody>
      </p:sp>
      <p:pic>
        <p:nvPicPr>
          <p:cNvPr id="1027" name="Picture 3" descr="C:\Documents and Settings\Jagoda\Ustawienia lokalne\Temporary Internet Files\Content.IE5\CFC7UD56\MC9000888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1792224" cy="1300277"/>
          </a:xfrm>
          <a:prstGeom prst="rect">
            <a:avLst/>
          </a:prstGeom>
          <a:noFill/>
        </p:spPr>
      </p:pic>
      <p:pic>
        <p:nvPicPr>
          <p:cNvPr id="1028" name="Picture 4" descr="C:\Documents and Settings\Jagoda\Ustawienia lokalne\Temporary Internet Files\Content.IE5\A73J38Q1\MC9000889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0567" y="5229200"/>
            <a:ext cx="1089200" cy="1300055"/>
          </a:xfrm>
          <a:prstGeom prst="rect">
            <a:avLst/>
          </a:prstGeom>
          <a:noFill/>
        </p:spPr>
      </p:pic>
      <p:pic>
        <p:nvPicPr>
          <p:cNvPr id="1029" name="Picture 5" descr="C:\Documents and Settings\Jagoda\Ustawienia lokalne\Temporary Internet Files\Content.IE5\HYE30PCX\MC9000569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32656"/>
            <a:ext cx="1794053" cy="1169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800" dirty="0" smtClean="0"/>
              <a:t>Najmłodsi uczniowie – sześciolatki mają w naszej szkole warunki</a:t>
            </a:r>
          </a:p>
          <a:p>
            <a:pPr algn="just">
              <a:buNone/>
            </a:pPr>
            <a:r>
              <a:rPr lang="pl-PL" sz="1800" dirty="0" smtClean="0"/>
              <a:t>podobne do tych w przedszkolu. </a:t>
            </a:r>
          </a:p>
          <a:p>
            <a:pPr algn="just">
              <a:buNone/>
            </a:pPr>
            <a:r>
              <a:rPr lang="pl-PL" sz="1800" b="1" dirty="0" smtClean="0">
                <a:solidFill>
                  <a:srgbClr val="00B050"/>
                </a:solidFill>
              </a:rPr>
              <a:t>    Szkoła  oferuje im:</a:t>
            </a:r>
          </a:p>
          <a:p>
            <a:r>
              <a:rPr lang="pl-PL" sz="1800" dirty="0" smtClean="0"/>
              <a:t> naukę w oddziale klasy pierwszej złożonej wyłącznie z dzieci sześcioletnich,</a:t>
            </a:r>
          </a:p>
          <a:p>
            <a:r>
              <a:rPr lang="pl-PL" sz="1800" dirty="0" smtClean="0"/>
              <a:t>salę edukacyjną połączoną bezpośrednio z salą zabaw, znajdującą się w odrębnym segmencie budynku szkolnego, w pobliżu biblioteki </a:t>
            </a:r>
          </a:p>
          <a:p>
            <a:pPr>
              <a:buNone/>
            </a:pPr>
            <a:r>
              <a:rPr lang="pl-PL" sz="1800" dirty="0" smtClean="0"/>
              <a:t>    i stołówki szkolnej,</a:t>
            </a:r>
          </a:p>
          <a:p>
            <a:r>
              <a:rPr lang="pl-PL" sz="1800" dirty="0" smtClean="0"/>
              <a:t>plac zabaw stanowiący uzupełnienie bazy edukacyjno-opiekuńczej placówki</a:t>
            </a:r>
          </a:p>
          <a:p>
            <a:r>
              <a:rPr lang="pl-PL" sz="1800" dirty="0" smtClean="0"/>
              <a:t>opiekę w świetlicy szkolnej w godzinach 7</a:t>
            </a:r>
            <a:r>
              <a:rPr lang="pl-PL" sz="1800" baseline="30000" dirty="0" smtClean="0"/>
              <a:t>00</a:t>
            </a:r>
            <a:r>
              <a:rPr lang="pl-PL" sz="1800" dirty="0" smtClean="0"/>
              <a:t> – 16</a:t>
            </a:r>
            <a:r>
              <a:rPr lang="pl-PL" sz="1800" baseline="30000" dirty="0" smtClean="0"/>
              <a:t>00</a:t>
            </a:r>
            <a:endParaRPr lang="pl-PL" sz="1800" dirty="0" smtClean="0"/>
          </a:p>
          <a:p>
            <a:r>
              <a:rPr lang="pl-PL" sz="1800" dirty="0" smtClean="0"/>
              <a:t>terapię prowadzoną przez szkolnego logopedę i pedagoga,</a:t>
            </a:r>
          </a:p>
          <a:p>
            <a:r>
              <a:rPr lang="pl-PL" sz="1800" dirty="0" smtClean="0"/>
              <a:t>doświadczoną i wykwalifikowaną kadrę pedagogiczną.</a:t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59216" cy="576064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00B050"/>
                </a:solidFill>
                <a:latin typeface="Berlin Sans FB Demi" pitchFamily="34" charset="0"/>
              </a:rPr>
              <a:t>CO SZKOŁA OFERUJE KAŻDEMU SZEŚCIOLATKOWI:</a:t>
            </a:r>
            <a:r>
              <a:rPr lang="pl-PL" sz="3200" dirty="0">
                <a:solidFill>
                  <a:schemeClr val="tx2"/>
                </a:solidFill>
              </a:rPr>
              <a:t/>
            </a:r>
            <a:br>
              <a:rPr lang="pl-PL" sz="3200" dirty="0">
                <a:solidFill>
                  <a:schemeClr val="tx2"/>
                </a:solidFill>
              </a:rPr>
            </a:br>
            <a:endParaRPr lang="pl-PL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sz="2200" dirty="0"/>
              <a:t>dogodna lokalizacja i nowoczesne, zadbane dobrze wyposażone </a:t>
            </a:r>
            <a:r>
              <a:rPr lang="pl-PL" sz="2200" dirty="0" smtClean="0"/>
              <a:t>sale </a:t>
            </a:r>
            <a:r>
              <a:rPr lang="pl-PL" sz="2200" dirty="0"/>
              <a:t>lekcyjne</a:t>
            </a:r>
          </a:p>
          <a:p>
            <a:pPr lvl="0"/>
            <a:r>
              <a:rPr lang="pl-PL" sz="2200" dirty="0"/>
              <a:t>wysokie wyniki uczniów na sprawdzianach kompetencji po klasie trzeciej i sprawdzianie po klasie VI </a:t>
            </a:r>
          </a:p>
          <a:p>
            <a:pPr lvl="0"/>
            <a:r>
              <a:rPr lang="pl-PL" sz="2200" dirty="0"/>
              <a:t>czołowe lokaty w konkursach i olimpiadach przedmiotowych oraz wysokie osiągnięcia sportowe uczniów</a:t>
            </a:r>
          </a:p>
          <a:p>
            <a:pPr lvl="0"/>
            <a:r>
              <a:rPr lang="pl-PL" sz="2200" dirty="0"/>
              <a:t>troska o bezpieczeństwo psychiczne i fizyczne ucznia</a:t>
            </a:r>
          </a:p>
          <a:p>
            <a:pPr lvl="0"/>
            <a:r>
              <a:rPr lang="pl-PL" sz="2200" dirty="0" smtClean="0"/>
              <a:t>u</a:t>
            </a:r>
            <a:r>
              <a:rPr lang="pl-PL" sz="2200" dirty="0" smtClean="0"/>
              <a:t>dział </a:t>
            </a:r>
            <a:r>
              <a:rPr lang="pl-PL" sz="2200" dirty="0" smtClean="0"/>
              <a:t>w różnorodnych projektach ogólnopolskich </a:t>
            </a:r>
          </a:p>
          <a:p>
            <a:pPr lvl="0">
              <a:buNone/>
            </a:pPr>
            <a:r>
              <a:rPr lang="pl-PL" sz="2200" dirty="0" smtClean="0"/>
              <a:t> </a:t>
            </a:r>
            <a:r>
              <a:rPr lang="pl-PL" sz="2200" dirty="0" smtClean="0"/>
              <a:t>  i europejskich min. „Owoce w szkole”, „Cała Polska czyta dzieciom”, „Program przeciwdziałania wadom postawy”, „Zaczarowany świat”, „</a:t>
            </a:r>
            <a:r>
              <a:rPr lang="pl-PL" sz="2200" dirty="0" err="1" smtClean="0"/>
              <a:t>Alfik</a:t>
            </a:r>
            <a:r>
              <a:rPr lang="pl-PL" sz="2200" dirty="0" smtClean="0"/>
              <a:t>”, „Góra grosza”, „Szkoła dla ekorozwoju”.</a:t>
            </a:r>
            <a:endParaRPr lang="pl-PL" sz="2200" dirty="0" smtClean="0"/>
          </a:p>
          <a:p>
            <a:pPr lvl="0"/>
            <a:endParaRPr lang="pl-PL" sz="2200" dirty="0" smtClean="0"/>
          </a:p>
          <a:p>
            <a:pPr lvl="0"/>
            <a:endParaRPr lang="pl-PL" sz="2200" dirty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B050"/>
                </a:solidFill>
                <a:latin typeface="Berlin Sans FB Demi" pitchFamily="34" charset="0"/>
              </a:rPr>
              <a:t>CO NAS WYRÓŻNIA?</a:t>
            </a:r>
            <a:r>
              <a:rPr lang="pl-PL" sz="3200" dirty="0">
                <a:solidFill>
                  <a:srgbClr val="00B050"/>
                </a:solidFill>
                <a:latin typeface="Berlin Sans FB Demi" pitchFamily="34" charset="0"/>
              </a:rPr>
              <a:t/>
            </a:r>
            <a:br>
              <a:rPr lang="pl-PL" sz="3200" dirty="0">
                <a:solidFill>
                  <a:srgbClr val="00B050"/>
                </a:solidFill>
                <a:latin typeface="Berlin Sans FB Demi" pitchFamily="34" charset="0"/>
              </a:rPr>
            </a:br>
            <a:endParaRPr lang="pl-PL" sz="32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B050"/>
                </a:solidFill>
                <a:latin typeface="Berlin Sans FB Demi" pitchFamily="34" charset="0"/>
              </a:rPr>
              <a:t>DNI OTWARTE DLA SZEŚCIOLATKÓW</a:t>
            </a:r>
            <a:endParaRPr lang="pl-PL" sz="32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34290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trzech lat tradycją  szkoły jest organizowanie Dni Otwartych dla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przedszkolaków i ich rodziców.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 zwiedzają szkołę, biorą udział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różnorodnych zajęciach, rodzice uzyskują informację na temat  oferty edukacyjnej szkoły.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DSC05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5645"/>
            <a:ext cx="3816423" cy="2263302"/>
          </a:xfrm>
          <a:prstGeom prst="rect">
            <a:avLst/>
          </a:prstGeom>
          <a:noFill/>
        </p:spPr>
      </p:pic>
      <p:pic>
        <p:nvPicPr>
          <p:cNvPr id="50180" name="Picture 4" descr="DSC056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286" y="4581128"/>
            <a:ext cx="2955692" cy="1976619"/>
          </a:xfrm>
          <a:prstGeom prst="rect">
            <a:avLst/>
          </a:prstGeom>
          <a:noFill/>
        </p:spPr>
      </p:pic>
      <p:pic>
        <p:nvPicPr>
          <p:cNvPr id="50182" name="Picture 6" descr="DSC056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437112"/>
            <a:ext cx="3240360" cy="2166991"/>
          </a:xfrm>
          <a:prstGeom prst="rect">
            <a:avLst/>
          </a:prstGeom>
          <a:noFill/>
        </p:spPr>
      </p:pic>
      <p:pic>
        <p:nvPicPr>
          <p:cNvPr id="50184" name="Picture 8" descr="DSC056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24744"/>
            <a:ext cx="3445613" cy="2304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SC07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4104456" cy="2744855"/>
          </a:xfrm>
          <a:prstGeom prst="rect">
            <a:avLst/>
          </a:prstGeom>
          <a:noFill/>
        </p:spPr>
      </p:pic>
      <p:pic>
        <p:nvPicPr>
          <p:cNvPr id="48132" name="Picture 4" descr="DSC07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8999"/>
            <a:ext cx="3948326" cy="2640443"/>
          </a:xfrm>
          <a:prstGeom prst="rect">
            <a:avLst/>
          </a:prstGeom>
          <a:noFill/>
        </p:spPr>
      </p:pic>
      <p:pic>
        <p:nvPicPr>
          <p:cNvPr id="48134" name="Picture 6" descr="DSC079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876318" cy="2592288"/>
          </a:xfrm>
          <a:prstGeom prst="rect">
            <a:avLst/>
          </a:prstGeom>
          <a:noFill/>
        </p:spPr>
      </p:pic>
      <p:pic>
        <p:nvPicPr>
          <p:cNvPr id="48136" name="Picture 8" descr="DSC079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886" y="476672"/>
            <a:ext cx="3889105" cy="260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</a:t>
            </a:r>
            <a:r>
              <a:rPr lang="pl-PL" sz="3100" dirty="0" smtClean="0">
                <a:solidFill>
                  <a:srgbClr val="C00000"/>
                </a:solidFill>
                <a:latin typeface="Berlin Sans FB Demi" pitchFamily="34" charset="0"/>
              </a:rPr>
              <a:t>ZAJĘCIA OTWARTE DLA PRZEDSZKOLAKÓW</a:t>
            </a:r>
            <a:endParaRPr lang="pl-PL" sz="3100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9218" name="Picture 2" descr="C:\Documents and Settings\Jagoda\Pulpit\zdjęcie04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536504" cy="3168352"/>
          </a:xfrm>
          <a:prstGeom prst="rect">
            <a:avLst/>
          </a:prstGeom>
          <a:noFill/>
        </p:spPr>
      </p:pic>
      <p:pic>
        <p:nvPicPr>
          <p:cNvPr id="9219" name="Picture 3" descr="C:\Documents and Settings\All Users\Dokumenty\2012-05-23\Zdjęcie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3121025" cy="2341563"/>
          </a:xfrm>
          <a:prstGeom prst="rect">
            <a:avLst/>
          </a:prstGeom>
          <a:noFill/>
        </p:spPr>
      </p:pic>
      <p:pic>
        <p:nvPicPr>
          <p:cNvPr id="9220" name="Picture 4" descr="C:\Documents and Settings\All Users\Dokumenty\2012-05-23\Zdjęcie0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77072"/>
            <a:ext cx="3121025" cy="2341563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23528" y="4581128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trakcie roku szkolnego zapraszamy przedszkolaki na przedstawienia </a:t>
            </a:r>
          </a:p>
          <a:p>
            <a:r>
              <a:rPr lang="pl-PL" dirty="0" smtClean="0"/>
              <a:t>w wykonaniu naszych uczniów </a:t>
            </a:r>
          </a:p>
          <a:p>
            <a:r>
              <a:rPr lang="pl-PL" dirty="0" smtClean="0"/>
              <a:t>oraz na ciekawe zajęcia edukacyjne.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ll Users\Dokumenty\foty_z_telefonu_07-04.2012\zdjęcie03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917234" cy="3013256"/>
          </a:xfrm>
          <a:prstGeom prst="rect">
            <a:avLst/>
          </a:prstGeom>
          <a:noFill/>
        </p:spPr>
      </p:pic>
      <p:pic>
        <p:nvPicPr>
          <p:cNvPr id="11267" name="Picture 3" descr="C:\Documents and Settings\All Users\Dokumenty\foty_z_telefonu_07-04.2012\zdjęcie0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600399" cy="3064619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076056" y="3789040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Chętnie biorą udział 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 różnorodnych spektaklach profilaktycznych.</a:t>
            </a:r>
            <a:endParaRPr lang="pl-PL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 descr="C:\Documents and Settings\All Users\Dokumenty\2012-05-23\Zdjęcie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45024"/>
            <a:ext cx="3600400" cy="270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Berlin Sans FB Demi" pitchFamily="34" charset="0"/>
              </a:rPr>
              <a:t>ZAJĘCIA W BIBLIOTECE MIEJSKIEJ</a:t>
            </a:r>
            <a:endParaRPr lang="pl-PL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pic>
        <p:nvPicPr>
          <p:cNvPr id="10242" name="Picture 2" descr="C:\Documents and Settings\All Users\Dokumenty\2012-05-23\Zdjęcie0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121152" cy="2340864"/>
          </a:xfrm>
          <a:prstGeom prst="rect">
            <a:avLst/>
          </a:prstGeom>
          <a:noFill/>
        </p:spPr>
      </p:pic>
      <p:pic>
        <p:nvPicPr>
          <p:cNvPr id="10243" name="Picture 3" descr="C:\Documents and Settings\All Users\Dokumenty\2012-05-23\Zdjęcie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456384" cy="2593168"/>
          </a:xfrm>
          <a:prstGeom prst="rect">
            <a:avLst/>
          </a:prstGeom>
          <a:noFill/>
        </p:spPr>
      </p:pic>
      <p:pic>
        <p:nvPicPr>
          <p:cNvPr id="10244" name="Picture 4" descr="C:\Documents and Settings\All Users\Dokumenty\2012-05-23\Zdjęcie0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121025" cy="2341563"/>
          </a:xfrm>
          <a:prstGeom prst="rect">
            <a:avLst/>
          </a:prstGeom>
          <a:noFill/>
        </p:spPr>
      </p:pic>
      <p:pic>
        <p:nvPicPr>
          <p:cNvPr id="2050" name="Picture 2" descr="C:\Documents and Settings\All Users\Dokumenty\2012-05-23\Zdjęcie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528392" cy="264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34076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B050"/>
                </a:solidFill>
                <a:latin typeface="Berlin Sans FB Demi" pitchFamily="34" charset="0"/>
              </a:rPr>
              <a:t>BAZA SZKOŁY</a:t>
            </a:r>
          </a:p>
          <a:p>
            <a:pPr algn="ctr"/>
            <a:r>
              <a:rPr lang="pl-PL" sz="5400" b="1" dirty="0" smtClean="0">
                <a:solidFill>
                  <a:srgbClr val="00B050"/>
                </a:solidFill>
                <a:latin typeface="Berlin Sans FB Demi" pitchFamily="34" charset="0"/>
              </a:rPr>
              <a:t>DLA SZEŚCIOLATKA</a:t>
            </a:r>
            <a:endParaRPr lang="pl-PL" sz="54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pic>
        <p:nvPicPr>
          <p:cNvPr id="3074" name="Picture 2" descr="C:\Documents and Settings\Jagoda\Ustawienia lokalne\Temporary Internet Files\Content.IE5\4J8RVVPS\MC9002812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36917"/>
            <a:ext cx="1518894" cy="118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djęcie0019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3568" y="404664"/>
            <a:ext cx="3600400" cy="2736304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2" descr="https://lh6.googleusercontent.com/-ump3H2jM0_8/T5AJOlcz6GI/AAAAAAAABEE/hY4chcJ5InQ/s640/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024" y="404664"/>
            <a:ext cx="3988957" cy="280831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932040" y="414908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Mamy kolorowe, dobrze wyposażone klasy, bibliotekę, czytelnię i świetlicę.</a:t>
            </a:r>
            <a:endParaRPr lang="pl-PL" dirty="0"/>
          </a:p>
        </p:txBody>
      </p:sp>
      <p:pic>
        <p:nvPicPr>
          <p:cNvPr id="43010" name="Picture 2" descr="DSC056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56992"/>
            <a:ext cx="3983320" cy="26638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agoda\Pulpit\Zdjęcie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466726"/>
            <a:ext cx="4167311" cy="3124856"/>
          </a:xfrm>
          <a:prstGeom prst="rect">
            <a:avLst/>
          </a:prstGeom>
          <a:noFill/>
        </p:spPr>
      </p:pic>
      <p:pic>
        <p:nvPicPr>
          <p:cNvPr id="3075" name="Picture 3" descr="C:\Documents and Settings\Jagoda\Pulpit\Zdjęcie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12976"/>
            <a:ext cx="4561782" cy="342065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148064" y="548680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Zaplecze sanitarne dostosowane do wzrostu dzieci.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7" name="Prostokąt 6"/>
          <p:cNvSpPr/>
          <p:nvPr/>
        </p:nvSpPr>
        <p:spPr>
          <a:xfrm>
            <a:off x="467544" y="412149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stołówce małe stoliki na potrzeby sześciolatków.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6864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dirty="0" smtClean="0">
                <a:solidFill>
                  <a:srgbClr val="0070C0"/>
                </a:solidFill>
                <a:latin typeface="Berlin Sans FB Demi" pitchFamily="34" charset="0"/>
              </a:rPr>
              <a:t>Z</a:t>
            </a:r>
            <a:r>
              <a:rPr lang="pl-PL" sz="3100" b="1" dirty="0" smtClean="0">
                <a:solidFill>
                  <a:srgbClr val="0070C0"/>
                </a:solidFill>
                <a:latin typeface="Berlin Sans FB Demi" pitchFamily="34" charset="0"/>
              </a:rPr>
              <a:t>ESPÓŁ </a:t>
            </a:r>
            <a:r>
              <a:rPr lang="pl-PL" sz="3100" b="1" dirty="0" smtClean="0">
                <a:solidFill>
                  <a:srgbClr val="0070C0"/>
                </a:solidFill>
                <a:latin typeface="Berlin Sans FB Demi" pitchFamily="34" charset="0"/>
              </a:rPr>
              <a:t>SZKÓŁ NR 1 </a:t>
            </a:r>
            <a:br>
              <a:rPr lang="pl-PL" sz="3100" b="1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3100" b="1" dirty="0" smtClean="0">
                <a:solidFill>
                  <a:srgbClr val="0070C0"/>
                </a:solidFill>
                <a:latin typeface="Berlin Sans FB Demi" pitchFamily="34" charset="0"/>
              </a:rPr>
              <a:t>Z ODDZIAŁAMI SPORTOWYMI W </a:t>
            </a:r>
            <a:r>
              <a:rPr lang="pl-PL" sz="3100" b="1" dirty="0" smtClean="0">
                <a:solidFill>
                  <a:srgbClr val="0070C0"/>
                </a:solidFill>
                <a:latin typeface="Berlin Sans FB Demi" pitchFamily="34" charset="0"/>
              </a:rPr>
              <a:t>BRZEGU:</a:t>
            </a:r>
            <a:r>
              <a:rPr lang="pl-PL" sz="24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pl-PL" sz="24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2400" b="1" dirty="0" smtClean="0">
                <a:solidFill>
                  <a:srgbClr val="0070C0"/>
                </a:solidFill>
                <a:latin typeface="Berlin Sans FB Demi" pitchFamily="34" charset="0"/>
              </a:rPr>
              <a:t>SZKOŁA PODSTAWOWA – 19 ODDZIAŁÓW – 521 UCZNIÓW (W TYM 41 SZEŚCIOLATKÓW)</a:t>
            </a:r>
            <a:br>
              <a:rPr lang="pl-PL" sz="2400" b="1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pl-PL" sz="2400" dirty="0" smtClean="0">
                <a:solidFill>
                  <a:srgbClr val="0070C0"/>
                </a:solidFill>
                <a:latin typeface="Berlin Sans FB Demi" pitchFamily="34" charset="0"/>
              </a:rPr>
              <a:t>GIMNAZJUM – 11 ODDZIAŁÓW – 292 UCZNIÓW</a:t>
            </a:r>
            <a:endParaRPr lang="pl-PL" sz="24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67944" y="2564904"/>
            <a:ext cx="3456384" cy="201622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 descr="DSC03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92896"/>
            <a:ext cx="4990860" cy="23693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/>
                </a:solidFill>
              </a:rPr>
              <a:t>        </a:t>
            </a:r>
            <a:r>
              <a:rPr lang="pl-PL" sz="3200" b="1" dirty="0" smtClean="0">
                <a:solidFill>
                  <a:srgbClr val="00B050"/>
                </a:solidFill>
                <a:latin typeface="Berlin Sans FB Demi" pitchFamily="34" charset="0"/>
              </a:rPr>
              <a:t>PRACOWNIA KOMPUTEROWA</a:t>
            </a:r>
            <a:endParaRPr lang="pl-PL" sz="3200" b="1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481399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Posiadamy dwie pracownie komputerowe z dostępem do Internetu.</a:t>
            </a:r>
            <a:endParaRPr lang="pl-PL" dirty="0"/>
          </a:p>
        </p:txBody>
      </p:sp>
      <p:pic>
        <p:nvPicPr>
          <p:cNvPr id="40964" name="Picture 4" descr="DSC09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640889" cy="3096344"/>
          </a:xfrm>
          <a:prstGeom prst="rect">
            <a:avLst/>
          </a:prstGeom>
          <a:noFill/>
        </p:spPr>
      </p:pic>
      <p:pic>
        <p:nvPicPr>
          <p:cNvPr id="2050" name="Picture 2" descr="C:\Documents and Settings\Jagoda\Pulpit\Zdjęcie034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21" y="1700808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Berlin Sans FB Demi" pitchFamily="34" charset="0"/>
              </a:rPr>
              <a:t>SALA ZABAW – ULUBIONE MIEJSCE </a:t>
            </a:r>
            <a:r>
              <a:rPr lang="pl-PL" sz="2800" dirty="0" smtClean="0">
                <a:solidFill>
                  <a:srgbClr val="0070C0"/>
                </a:solidFill>
                <a:latin typeface="Berlin Sans FB Demi" pitchFamily="34" charset="0"/>
              </a:rPr>
              <a:t>UCZNIÓW</a:t>
            </a:r>
            <a:endParaRPr lang="pl-PL" sz="28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pic>
        <p:nvPicPr>
          <p:cNvPr id="4" name="Picture 6" descr="https://lh5.googleusercontent.com/-WPkf2JaAaKI/T5AJPjsmfWI/AAAAAAAABEI/WOcEQXB3Qs0/s64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217708"/>
            <a:ext cx="3816424" cy="2544282"/>
          </a:xfrm>
          <a:prstGeom prst="rect">
            <a:avLst/>
          </a:prstGeom>
          <a:noFill/>
        </p:spPr>
      </p:pic>
      <p:pic>
        <p:nvPicPr>
          <p:cNvPr id="38914" name="Picture 2" descr="DSC056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395853" cy="2939727"/>
          </a:xfrm>
          <a:prstGeom prst="rect">
            <a:avLst/>
          </a:prstGeom>
          <a:noFill/>
        </p:spPr>
      </p:pic>
      <p:pic>
        <p:nvPicPr>
          <p:cNvPr id="41985" name="Picture 1" descr="C:\Documents and Settings\Jagoda\Pulpit\P11006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9"/>
            <a:ext cx="4032448" cy="3024336"/>
          </a:xfrm>
          <a:prstGeom prst="rect">
            <a:avLst/>
          </a:prstGeom>
          <a:noFill/>
        </p:spPr>
      </p:pic>
      <p:pic>
        <p:nvPicPr>
          <p:cNvPr id="41986" name="Picture 2" descr="C:\Documents and Settings\Jagoda\Pulpit\P1100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175"/>
            <a:ext cx="3528392" cy="24796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/>
                </a:solidFill>
              </a:rPr>
              <a:t>             </a:t>
            </a:r>
            <a:r>
              <a:rPr lang="pl-PL" sz="3200" b="1" dirty="0" smtClean="0">
                <a:solidFill>
                  <a:srgbClr val="C00000"/>
                </a:solidFill>
                <a:latin typeface="Berlin Sans FB Demi" pitchFamily="34" charset="0"/>
              </a:rPr>
              <a:t>BEZPIECZNY PLAC ZABAW </a:t>
            </a:r>
            <a:endParaRPr lang="pl-PL" sz="32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46082" name="Picture 2" descr="https://lh4.googleusercontent.com/-WjghuRUE_HI/T5AJQjddm8I/AAAAAAAABEQ/wmquQxFMM7I/s512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257550" cy="4876801"/>
          </a:xfrm>
          <a:prstGeom prst="rect">
            <a:avLst/>
          </a:prstGeom>
          <a:noFill/>
        </p:spPr>
      </p:pic>
      <p:pic>
        <p:nvPicPr>
          <p:cNvPr id="3074" name="Picture 2" descr="C:\Documents and Settings\Jagoda\Pulpit\Zdjęcie0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4453756" cy="36823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00B050"/>
                </a:solidFill>
                <a:latin typeface="Berlin Sans FB Demi" pitchFamily="34" charset="0"/>
              </a:rPr>
              <a:t>NOWOCZESNA SALA GIMNASTYCZNA Z KOMPLEKSEM BOISK</a:t>
            </a:r>
            <a:endParaRPr lang="pl-PL" sz="2000" b="1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pic>
        <p:nvPicPr>
          <p:cNvPr id="36866" name="Picture 2" descr="DSC006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456384" cy="2311457"/>
          </a:xfrm>
          <a:prstGeom prst="rect">
            <a:avLst/>
          </a:prstGeom>
          <a:noFill/>
        </p:spPr>
      </p:pic>
      <p:pic>
        <p:nvPicPr>
          <p:cNvPr id="36868" name="Picture 4" descr="DSC007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52936"/>
            <a:ext cx="3101055" cy="2073831"/>
          </a:xfrm>
          <a:prstGeom prst="rect">
            <a:avLst/>
          </a:prstGeom>
          <a:noFill/>
        </p:spPr>
      </p:pic>
      <p:pic>
        <p:nvPicPr>
          <p:cNvPr id="36870" name="Picture 6" descr="DSC096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08720"/>
            <a:ext cx="3137589" cy="2088457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995936" y="4725145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Baza sportowa:</a:t>
            </a:r>
            <a:endParaRPr lang="pl-PL" dirty="0" smtClean="0"/>
          </a:p>
          <a:p>
            <a:r>
              <a:rPr lang="pl-PL" dirty="0" smtClean="0"/>
              <a:t>- boisko do piłki nożnej – (sztuczna trawa, oświetlenie)</a:t>
            </a:r>
          </a:p>
          <a:p>
            <a:r>
              <a:rPr lang="pl-PL" dirty="0" smtClean="0"/>
              <a:t>- boisko wielofunkcyjne –(oświetlenie)</a:t>
            </a:r>
          </a:p>
          <a:p>
            <a:r>
              <a:rPr lang="pl-PL" dirty="0" smtClean="0"/>
              <a:t>- boisko do </a:t>
            </a:r>
            <a:r>
              <a:rPr lang="pl-PL" dirty="0" err="1" smtClean="0"/>
              <a:t>softballa</a:t>
            </a:r>
            <a:r>
              <a:rPr lang="pl-PL" dirty="0" smtClean="0"/>
              <a:t> – (oświetlenie)</a:t>
            </a:r>
          </a:p>
          <a:p>
            <a:r>
              <a:rPr lang="pl-PL" dirty="0" smtClean="0"/>
              <a:t>- 2 sale gimnastyczne   </a:t>
            </a:r>
          </a:p>
          <a:p>
            <a:r>
              <a:rPr lang="pl-PL" dirty="0" smtClean="0"/>
              <a:t>- sala do gimnastyki korekcyjnej</a:t>
            </a:r>
          </a:p>
          <a:p>
            <a:r>
              <a:rPr lang="pl-PL" dirty="0" smtClean="0"/>
              <a:t>- siłownia </a:t>
            </a:r>
          </a:p>
        </p:txBody>
      </p:sp>
      <p:pic>
        <p:nvPicPr>
          <p:cNvPr id="39937" name="Picture 1" descr="C:\Documents and Settings\Jagoda\Pulpit\P111064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08720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Berlin Sans FB Demi" pitchFamily="34" charset="0"/>
              </a:rPr>
              <a:t>GABINET TERAPEUTYCZNO - LOGOPEDYCZNY</a:t>
            </a:r>
            <a:endParaRPr lang="pl-PL" sz="28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1027" name="Picture 3" descr="C:\Documents and Settings\Jagoda\Pulpit\Zdjęcie03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229331" cy="3171998"/>
          </a:xfrm>
          <a:prstGeom prst="rect">
            <a:avLst/>
          </a:prstGeom>
          <a:noFill/>
        </p:spPr>
      </p:pic>
      <p:pic>
        <p:nvPicPr>
          <p:cNvPr id="1028" name="Picture 4" descr="C:\Documents and Settings\Jagoda\Pulpit\Zdjęcie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4211960" cy="315833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47664" y="515719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To tutaj pod czujnym okiem logopedy uczniowie ćwiczą prawidłową wymowę głosek.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 </a:t>
            </a:r>
            <a:r>
              <a:rPr lang="pl-PL" sz="3200" dirty="0" smtClean="0">
                <a:solidFill>
                  <a:srgbClr val="0070C0"/>
                </a:solidFill>
                <a:latin typeface="Berlin Sans FB Demi" pitchFamily="34" charset="0"/>
              </a:rPr>
              <a:t>NAUKA PŁYWANIA NA KRYTYM BASENIE</a:t>
            </a:r>
            <a:endParaRPr lang="pl-PL" sz="32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pic>
        <p:nvPicPr>
          <p:cNvPr id="7170" name="Picture 2" descr="C:\Documents and Settings\Jagoda\Pulpit\Zdjęcie01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104456" cy="3367353"/>
          </a:xfrm>
          <a:prstGeom prst="rect">
            <a:avLst/>
          </a:prstGeom>
          <a:noFill/>
        </p:spPr>
      </p:pic>
      <p:pic>
        <p:nvPicPr>
          <p:cNvPr id="7171" name="Picture 3" descr="C:\Documents and Settings\Jagoda\Pulpit\Zdjęcie0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3"/>
            <a:ext cx="3456384" cy="338991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491880" y="5013176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Kryta pływalnia</a:t>
            </a:r>
            <a:endParaRPr lang="pl-PL" dirty="0" smtClean="0"/>
          </a:p>
          <a:p>
            <a:r>
              <a:rPr lang="pl-PL" b="1" dirty="0" smtClean="0"/>
              <a:t>- </a:t>
            </a:r>
            <a:r>
              <a:rPr lang="pl-PL" u="sng" dirty="0" smtClean="0"/>
              <a:t>niecka duża </a:t>
            </a:r>
            <a:r>
              <a:rPr lang="pl-PL" dirty="0" smtClean="0"/>
              <a:t>– dł. około 20 m</a:t>
            </a:r>
          </a:p>
          <a:p>
            <a:r>
              <a:rPr lang="pl-PL" dirty="0" smtClean="0"/>
              <a:t>- </a:t>
            </a:r>
            <a:r>
              <a:rPr lang="pl-PL" u="sng" dirty="0" smtClean="0"/>
              <a:t>niecka mała</a:t>
            </a:r>
            <a:r>
              <a:rPr lang="pl-PL" dirty="0" smtClean="0"/>
              <a:t> – dł. około 10 m</a:t>
            </a:r>
          </a:p>
          <a:p>
            <a:r>
              <a:rPr lang="pl-PL" dirty="0" smtClean="0"/>
              <a:t>- </a:t>
            </a:r>
            <a:r>
              <a:rPr lang="pl-PL" u="sng" dirty="0" smtClean="0"/>
              <a:t>urządzenia do masażu wodnego</a:t>
            </a:r>
            <a:endParaRPr lang="pl-PL" dirty="0" smtClean="0"/>
          </a:p>
          <a:p>
            <a:r>
              <a:rPr lang="pl-PL" dirty="0" smtClean="0"/>
              <a:t>- </a:t>
            </a:r>
            <a:r>
              <a:rPr lang="pl-PL" u="sng" dirty="0" smtClean="0"/>
              <a:t>jacuzzi 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Jagoda\Moje dokumenty\III c\Zdjęcie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692" y="1481138"/>
            <a:ext cx="6034616" cy="367605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  <a:latin typeface="Berlin Sans FB Demi" pitchFamily="34" charset="0"/>
              </a:rPr>
              <a:t>PROFESJONALNA OPIEKA MEDYCZNA</a:t>
            </a:r>
            <a:endParaRPr lang="pl-PL" sz="32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15616" y="5691155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Nad bolącym paluszkiem lub główką czuwa zawsze pani pielęgniarka.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75598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i="1" dirty="0" smtClean="0"/>
          </a:p>
          <a:p>
            <a:r>
              <a:rPr lang="pl-PL" sz="2400" dirty="0" smtClean="0"/>
              <a:t>nauka przez zabawę (wykorzystanie prostych rymowanek, wierszy)</a:t>
            </a:r>
          </a:p>
          <a:p>
            <a:pPr>
              <a:lnSpc>
                <a:spcPct val="120000"/>
              </a:lnSpc>
            </a:pPr>
            <a:r>
              <a:rPr lang="pl-PL" sz="2400" dirty="0" smtClean="0"/>
              <a:t> zabawy ruchowe ( rytmiczne pląsy, piosenki </a:t>
            </a:r>
          </a:p>
          <a:p>
            <a:pPr>
              <a:lnSpc>
                <a:spcPct val="120000"/>
              </a:lnSpc>
              <a:buNone/>
            </a:pPr>
            <a:r>
              <a:rPr lang="pl-PL" sz="2400" dirty="0" smtClean="0"/>
              <a:t>   z elementami układów ruchowych)</a:t>
            </a:r>
          </a:p>
          <a:p>
            <a:pPr>
              <a:lnSpc>
                <a:spcPct val="120000"/>
              </a:lnSpc>
            </a:pPr>
            <a:r>
              <a:rPr lang="pl-PL" sz="2400" dirty="0" smtClean="0"/>
              <a:t>różnorodne zajęcia plastyczne i muzyczne</a:t>
            </a:r>
          </a:p>
          <a:p>
            <a:pPr>
              <a:lnSpc>
                <a:spcPct val="120000"/>
              </a:lnSpc>
            </a:pPr>
            <a:r>
              <a:rPr lang="pl-PL" sz="2400" dirty="0" smtClean="0"/>
              <a:t>czytanie bajek, opowiadań</a:t>
            </a:r>
          </a:p>
          <a:p>
            <a:pPr>
              <a:lnSpc>
                <a:spcPct val="120000"/>
              </a:lnSpc>
            </a:pPr>
            <a:r>
              <a:rPr lang="pl-PL" sz="2400" dirty="0" smtClean="0"/>
              <a:t>doświadczenia i eksperymenty przyrodnicze</a:t>
            </a:r>
          </a:p>
          <a:p>
            <a:pPr>
              <a:lnSpc>
                <a:spcPct val="120000"/>
              </a:lnSpc>
            </a:pPr>
            <a:r>
              <a:rPr lang="pl-PL" sz="2400" dirty="0" smtClean="0"/>
              <a:t>metoda dramy</a:t>
            </a:r>
          </a:p>
          <a:p>
            <a:pPr>
              <a:lnSpc>
                <a:spcPct val="120000"/>
              </a:lnSpc>
            </a:pP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  <a:latin typeface="Berlin Sans FB Demi" pitchFamily="34" charset="0"/>
              </a:rPr>
              <a:t>               METODY PRACY</a:t>
            </a:r>
            <a:endParaRPr lang="pl-PL" sz="32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pic>
        <p:nvPicPr>
          <p:cNvPr id="4" name="Obraz 3" descr="MC900232128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1881188" cy="1730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2425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3100" dirty="0" smtClean="0"/>
              <a:t>dodatkowa </a:t>
            </a:r>
            <a:r>
              <a:rPr lang="pl-PL" sz="3100" dirty="0" smtClean="0"/>
              <a:t>godzina tygodniowo na edukację </a:t>
            </a:r>
            <a:r>
              <a:rPr lang="pl-PL" sz="3100" dirty="0" smtClean="0"/>
              <a:t>artystyczną i </a:t>
            </a:r>
            <a:r>
              <a:rPr lang="pl-PL" sz="3100" dirty="0" smtClean="0"/>
              <a:t>ruchową, co pomogło dzieciom </a:t>
            </a:r>
            <a:endParaRPr lang="pl-PL" sz="3100" dirty="0" smtClean="0"/>
          </a:p>
          <a:p>
            <a:pPr algn="just">
              <a:buNone/>
            </a:pPr>
            <a:r>
              <a:rPr lang="pl-PL" sz="3100" dirty="0" smtClean="0"/>
              <a:t> </a:t>
            </a:r>
            <a:r>
              <a:rPr lang="pl-PL" sz="3100" dirty="0" smtClean="0"/>
              <a:t>  w </a:t>
            </a:r>
            <a:r>
              <a:rPr lang="pl-PL" sz="3100" dirty="0" smtClean="0"/>
              <a:t>kształtowaniu postaw aktywności, kreatywności, wiary we własne siły, zaradności, usprawniło zaburzone funkcje manualne i </a:t>
            </a:r>
            <a:r>
              <a:rPr lang="pl-PL" sz="3100" dirty="0" smtClean="0"/>
              <a:t>ruchowe</a:t>
            </a:r>
            <a:endParaRPr lang="pl-PL" sz="3100" dirty="0" smtClean="0"/>
          </a:p>
          <a:p>
            <a:pPr algn="just"/>
            <a:r>
              <a:rPr lang="pl-PL" sz="3100" dirty="0" smtClean="0"/>
              <a:t>systematyczne korzystanie z sali zabaw (położonej w bezpośrednim sąsiedztwie sali edukacyjnej), co pozwoliło uczniom odprężyć się podczas wspólnej zabawy, odpocząć od zajęć lekcyjnych, odreagować, lepiej się poznać, zaaklimatyzować się w nowym </a:t>
            </a:r>
            <a:r>
              <a:rPr lang="pl-PL" sz="3100" dirty="0" smtClean="0"/>
              <a:t>środowisku</a:t>
            </a:r>
            <a:endParaRPr lang="pl-PL" sz="3100" dirty="0" smtClean="0"/>
          </a:p>
          <a:p>
            <a:pPr algn="just"/>
            <a:r>
              <a:rPr lang="pl-PL" sz="3100" dirty="0" smtClean="0"/>
              <a:t>współpraca starszych uczniów z sześciolatkami - zachęcanie sześciolatków do aktywnego udziału </a:t>
            </a:r>
            <a:endParaRPr lang="pl-PL" sz="3100" dirty="0" smtClean="0"/>
          </a:p>
          <a:p>
            <a:pPr algn="just">
              <a:buNone/>
            </a:pPr>
            <a:r>
              <a:rPr lang="pl-PL" sz="3100" dirty="0" smtClean="0"/>
              <a:t> </a:t>
            </a:r>
            <a:r>
              <a:rPr lang="pl-PL" sz="3100" dirty="0" smtClean="0"/>
              <a:t>  w </a:t>
            </a:r>
            <a:r>
              <a:rPr lang="pl-PL" sz="3100" dirty="0" smtClean="0"/>
              <a:t>życiu szkoły poprzez zaproszenie ich do uczestnictwa w przygotowaniach uroczystości szkolnych.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Ewa\AppData\Local\Microsoft\Windows\Temporary Internet Files\Content.IE5\DOKW9QMS\DSC018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C:\Users\Ewa\Desktop\DSC_02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s://lh4.googleusercontent.com/-DCUUC6VOvJA/TvNI5JZ0Y6I/AAAAAAAAFXs/otPbLXfWshc/s720/DSC_02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Ewa\AppData\Local\Microsoft\Windows\Temporary Internet Files\Content.IE5\DOKW9QMS\DSC018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8498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059832" y="602128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Jasełka w wykonaniu najmłodszych uczniów naszej szkoły.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21089"/>
            <a:ext cx="8229600" cy="151216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pl-PL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rgbClr val="0070C0"/>
                </a:solidFill>
              </a:rPr>
              <a:t>„Dzisiaj jeszcze przedszkolaki,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0070C0"/>
                </a:solidFill>
              </a:rPr>
              <a:t>wkrótce już pierwszaki”</a:t>
            </a:r>
          </a:p>
          <a:p>
            <a:pPr>
              <a:buNone/>
            </a:pPr>
            <a:r>
              <a:rPr lang="pl-PL" sz="3600" b="1" dirty="0" smtClean="0">
                <a:solidFill>
                  <a:srgbClr val="00B050"/>
                </a:solidFill>
              </a:rPr>
              <a:t>                          </a:t>
            </a:r>
          </a:p>
          <a:p>
            <a:pPr algn="ctr">
              <a:buNone/>
            </a:pPr>
            <a:r>
              <a:rPr lang="pl-PL" b="1" dirty="0" smtClean="0"/>
              <a:t>       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396044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4000" b="1" dirty="0" smtClean="0">
                <a:solidFill>
                  <a:srgbClr val="0070C0"/>
                </a:solidFill>
              </a:rPr>
              <a:t>PROJEKT</a:t>
            </a:r>
            <a:br>
              <a:rPr lang="pl-PL" sz="4000" b="1" dirty="0" smtClean="0">
                <a:solidFill>
                  <a:srgbClr val="0070C0"/>
                </a:solidFill>
              </a:rPr>
            </a:br>
            <a:r>
              <a:rPr lang="pl-PL" sz="4000" b="1" dirty="0" smtClean="0">
                <a:solidFill>
                  <a:srgbClr val="0070C0"/>
                </a:solidFill>
              </a:rPr>
              <a:t> przyjęcia sześciolatków </a:t>
            </a:r>
            <a:r>
              <a:rPr lang="pl-PL" sz="4000" dirty="0" smtClean="0">
                <a:solidFill>
                  <a:srgbClr val="0070C0"/>
                </a:solidFill>
              </a:rPr>
              <a:t/>
            </a:r>
            <a:br>
              <a:rPr lang="pl-PL" sz="4000" dirty="0" smtClean="0">
                <a:solidFill>
                  <a:srgbClr val="0070C0"/>
                </a:solidFill>
              </a:rPr>
            </a:br>
            <a:r>
              <a:rPr lang="pl-PL" sz="4000" b="1" dirty="0" smtClean="0">
                <a:solidFill>
                  <a:srgbClr val="0070C0"/>
                </a:solidFill>
              </a:rPr>
              <a:t>do Zespołu Szkół Nr 1 </a:t>
            </a:r>
            <a:r>
              <a:rPr lang="pl-PL" sz="4000" b="1" dirty="0" smtClean="0">
                <a:solidFill>
                  <a:srgbClr val="0070C0"/>
                </a:solidFill>
              </a:rPr>
              <a:t/>
            </a:r>
            <a:br>
              <a:rPr lang="pl-PL" sz="4000" b="1" dirty="0" smtClean="0">
                <a:solidFill>
                  <a:srgbClr val="0070C0"/>
                </a:solidFill>
              </a:rPr>
            </a:br>
            <a:r>
              <a:rPr lang="pl-PL" sz="4000" b="1" dirty="0" smtClean="0">
                <a:solidFill>
                  <a:srgbClr val="0070C0"/>
                </a:solidFill>
              </a:rPr>
              <a:t>z </a:t>
            </a:r>
            <a:r>
              <a:rPr lang="pl-PL" sz="4000" b="1" dirty="0" smtClean="0">
                <a:solidFill>
                  <a:srgbClr val="0070C0"/>
                </a:solidFill>
              </a:rPr>
              <a:t>Oddziałami Sportowymi </a:t>
            </a:r>
            <a:br>
              <a:rPr lang="pl-PL" sz="4000" b="1" dirty="0" smtClean="0">
                <a:solidFill>
                  <a:srgbClr val="0070C0"/>
                </a:solidFill>
              </a:rPr>
            </a:br>
            <a:r>
              <a:rPr lang="pl-PL" sz="4000" b="1" dirty="0" smtClean="0">
                <a:solidFill>
                  <a:srgbClr val="0070C0"/>
                </a:solidFill>
              </a:rPr>
              <a:t>w Brzegu</a:t>
            </a:r>
            <a:r>
              <a:rPr lang="pl-PL" sz="4000" dirty="0" smtClean="0">
                <a:solidFill>
                  <a:srgbClr val="0070C0"/>
                </a:solidFill>
              </a:rPr>
              <a:t/>
            </a:r>
            <a:br>
              <a:rPr lang="pl-PL" sz="4000" dirty="0" smtClean="0">
                <a:solidFill>
                  <a:srgbClr val="0070C0"/>
                </a:solidFill>
              </a:rPr>
            </a:br>
            <a:endParaRPr lang="pl-PL" sz="4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Jagoda\Ustawienia lokalne\Temporary Internet Files\Content.IE5\6RKU7F9C\MC9000299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145743" cy="1810512"/>
          </a:xfrm>
          <a:prstGeom prst="rect">
            <a:avLst/>
          </a:prstGeom>
          <a:noFill/>
        </p:spPr>
      </p:pic>
      <p:pic>
        <p:nvPicPr>
          <p:cNvPr id="4" name="Picture 2" descr="C:\Documents and Settings\Jagoda\Ustawienia lokalne\Temporary Internet Files\Content.IE5\QPMSBV72\MP9004090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85184"/>
            <a:ext cx="2232248" cy="14858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Jagoda\Ustawienia lokalne\Temporary Internet Files\Content.IE5\1UHRZK2O\MP9004117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45024"/>
            <a:ext cx="1944216" cy="292346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115616" y="90872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solidFill>
                  <a:srgbClr val="00B050"/>
                </a:solidFill>
                <a:latin typeface="Berlin Sans FB Demi" pitchFamily="34" charset="0"/>
              </a:rPr>
              <a:t>REFLEKSJE NAUCZYCIELI – WYCHOWAWCÓW UCZNIÓW SZEŚCIOLETNICH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1705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   „</a:t>
            </a:r>
            <a:r>
              <a:rPr lang="pl-PL" sz="1800" dirty="0" smtClean="0"/>
              <a:t>Wraz z moimi 24 uczniami jesteśmy już w klasie drugiej i nadal mamy ochotę na naukę i wspólną zabawę oraz poznawanie otaczającego nas świata. Uważam, że dzieci, które w roku szkolnym 2011/2012 rozpoczęły naukę w naszej szkole w wieku sześciu lat miały możliwość wszechstronnego rozwoju. Dzięki codziennej nauce oraz możliwości skorzystania z szerokiej oferty bezpłatnych zajęć dodatkowych sześciolatki szybko usamodzielniły się, łatwiej nawiązywały kontakty, uczyły się poprzez zabawę i sytuacje zadaniowe, wykorzystywały swoją inwencję twórczą. Moim zdaniem szkoła jest właściwym miejscem dla dziecka sześcioletniego, </a:t>
            </a:r>
          </a:p>
          <a:p>
            <a:pPr>
              <a:buNone/>
            </a:pPr>
            <a:r>
              <a:rPr lang="pl-PL" sz="1800" dirty="0" smtClean="0"/>
              <a:t>    które jest ciekawe świata, zadaje pytania i szuka odpowiedzi na nie, dobrze czuje się w grupie rówieśników, posiada gotowość do nauki, w zrozumiały sposób mówi o swoich potrzebach, wykonuje czynności samoobsługowe, chętnie uczestniczy w grach i zabawach.”</a:t>
            </a:r>
          </a:p>
          <a:p>
            <a:pPr>
              <a:buNone/>
            </a:pP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i="1" dirty="0" smtClean="0"/>
              <a:t>  Wychowawczyni klasy drugiej  sześciolatków – pani Małgorzata Basa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„W roku szkolnym 2012/2013 zostałam wychowawczynią klasy pierwszej, do której uczęszczają dzieci sześcioletnie. Najmłodsi uczniowie bardzo szybko zaaklimatyzowali się w społeczności szkolnej, a okres adaptacji przebiegł bez problemów. Sześciolatki są miłe, przyjaźnie nastawione do rówieśników, bezkonfliktowe. Nawiązały więzi koleżeńskie z uczniami innych klas. Doskonale radzą sobie w szkole. Są obowiązkowe, chętne do zabawy i nauki. Cechuje je ogromna ciekawość świata. Bardzo dobrze funkcjonują w klasie pierwszej, opanowują nowe wiadomości i umiejętności, czynią systematyczne postępy. </a:t>
            </a:r>
          </a:p>
          <a:p>
            <a:pPr>
              <a:buNone/>
            </a:pPr>
            <a:r>
              <a:rPr lang="pl-PL" dirty="0" smtClean="0"/>
              <a:t>   Na uwagę zasługuje duży skok w rozwoju społecznym </a:t>
            </a:r>
          </a:p>
          <a:p>
            <a:pPr>
              <a:buNone/>
            </a:pPr>
            <a:r>
              <a:rPr lang="pl-PL" dirty="0" smtClean="0"/>
              <a:t>   i emocjonalnym. Uczniowie z chęcią przychodzą do szkoły. Praca z tak zaangażowanymi i chętnymi do nauki dziećmi daje dużo radości i satysfakcji.” </a:t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r>
              <a:rPr lang="pl-PL" i="1" dirty="0" smtClean="0"/>
              <a:t> Wychowawczyni klasy pierwszej sześciolatków </a:t>
            </a:r>
          </a:p>
          <a:p>
            <a:pPr>
              <a:buNone/>
            </a:pPr>
            <a:r>
              <a:rPr lang="pl-PL" i="1" dirty="0" smtClean="0"/>
              <a:t>pani Anna Skarbek-Skulska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9" y="908720"/>
            <a:ext cx="6768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  <a:latin typeface="Berlin Sans FB Demi" pitchFamily="34" charset="0"/>
              </a:rPr>
              <a:t>  REFLEKSJE                                       RODZICÓW    </a:t>
            </a:r>
          </a:p>
          <a:p>
            <a:pPr algn="ctr"/>
            <a:r>
              <a:rPr lang="pl-PL" sz="3600" b="1" dirty="0" smtClean="0">
                <a:solidFill>
                  <a:srgbClr val="00B050"/>
                </a:solidFill>
                <a:latin typeface="Berlin Sans FB Demi" pitchFamily="34" charset="0"/>
              </a:rPr>
              <a:t>     SZEŚCIOLATKÓW</a:t>
            </a:r>
            <a:endParaRPr lang="pl-PL" sz="3600" dirty="0"/>
          </a:p>
        </p:txBody>
      </p:sp>
      <p:pic>
        <p:nvPicPr>
          <p:cNvPr id="1027" name="Picture 3" descr="C:\Documents and Settings\Jagoda\Ustawienia lokalne\Temporary Internet Files\Content.IE5\A73J38Q1\MP9003994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72820"/>
            <a:ext cx="2893328" cy="192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sz="3600" b="1" dirty="0" smtClean="0">
              <a:solidFill>
                <a:srgbClr val="0070C0"/>
              </a:solidFill>
              <a:latin typeface="Berlin Sans FB" pitchFamily="34" charset="0"/>
            </a:endParaRPr>
          </a:p>
          <a:p>
            <a:pPr>
              <a:buNone/>
            </a:pPr>
            <a:r>
              <a:rPr lang="pl-PL" dirty="0" smtClean="0"/>
              <a:t>  „Podjęcie decyzji o posłaniu do szkoły dziecka sześcioletniego kojarzy się z wieloma niewiadomymi. </a:t>
            </a:r>
          </a:p>
          <a:p>
            <a:pPr>
              <a:buNone/>
            </a:pPr>
            <a:r>
              <a:rPr lang="pl-PL" dirty="0" smtClean="0"/>
              <a:t>   My, Rodzice sześciolatków, najlepiej zdajemy sobie z tego sprawę. Nasuwające się nam wątpliwości zostały jednak rozwiane już podczas zapoznania się z placówką szkolną </a:t>
            </a:r>
          </a:p>
          <a:p>
            <a:pPr>
              <a:buNone/>
            </a:pPr>
            <a:r>
              <a:rPr lang="pl-PL" dirty="0" smtClean="0"/>
              <a:t>   i jej atutami, zapewniającymi naszym pociechom łagodne, przeplatane zabawą, przejście do kolejnego etapu życia, którym jest nabywanie wiedzy. Zaangażowanie i troskliwa opieka wychowawczyni rozwija i umacnia wśród dzieci poczucie bezpieczeństwa na terenie szkoły oraz wyzwala w nich pozytywne cechy, zarówno odpowiedzialności grupowej, jak i samodzielności oraz kreatywności. Widok dzieci wspaniale odnajdujących się w zaistniałej sytuacji rozpoczęcia edukacji szkolnej potwierdza nam, Rodzicom, podjęcie właściwej decyzji.” 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7978080" cy="53285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sz="4400" dirty="0" smtClean="0"/>
              <a:t>Wypowiedź swą pragnę zacząć od słów, że jesteśmy rodzicami córki Wiktorii, która rozpoczęła naukę </a:t>
            </a:r>
          </a:p>
          <a:p>
            <a:pPr>
              <a:buNone/>
            </a:pPr>
            <a:r>
              <a:rPr lang="pl-PL" sz="4400" dirty="0" smtClean="0"/>
              <a:t>   w szkole w wieku sześciu lat. Oboje z mężem uważamy, iż dzieci sześcioletnie wykazują dużą chęć zdobywania wiedzy, są z natury ciekawskie, zadają dużo pytań, chcą poznawać świat. Klasa pierwsza sześciolatków przygotowuje te dzieci do nauki wykorzystując elementy zabawy. Program jest dostosowany do ich poziomu rozwoju, a szkoła jest dobrze przygotowana na ich przyjęcie. Jesteśmy dumni z osiągnięć naszej córki Wiktorii, obecnie uczennicy klasy drugiej. Mamy również syna 5 latka, który za rok także rozpocznie naukę w klasie pierwszej.”</a:t>
            </a:r>
            <a:br>
              <a:rPr lang="pl-PL" sz="4400" dirty="0" smtClean="0"/>
            </a:br>
            <a:endParaRPr lang="pl-PL" sz="4400" dirty="0" smtClean="0"/>
          </a:p>
          <a:p>
            <a:pPr>
              <a:buNone/>
            </a:pPr>
            <a:r>
              <a:rPr lang="pl-PL" sz="4400" i="1" dirty="0" smtClean="0"/>
              <a:t>                          Bryll Elżbieta</a:t>
            </a:r>
          </a:p>
          <a:p>
            <a:pPr>
              <a:buNone/>
            </a:pPr>
            <a:r>
              <a:rPr lang="pl-PL" sz="4400" i="1" dirty="0" smtClean="0"/>
              <a:t>                                                       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dirty="0"/>
          </a:p>
        </p:txBody>
      </p:sp>
      <p:pic>
        <p:nvPicPr>
          <p:cNvPr id="12290" name="Picture 2" descr="C:\Documents and Settings\Jagoda\Ustawienia lokalne\Temporary Internet Files\Content.IE5\0SHX729M\MC9004106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869160"/>
            <a:ext cx="3384376" cy="17232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481328"/>
            <a:ext cx="84249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/>
              <a:t>  </a:t>
            </a:r>
            <a:r>
              <a:rPr lang="pl-PL" sz="2400" dirty="0" smtClean="0"/>
              <a:t>Wśród 27 rodziców dzieci  rozpoczynających naukę w wieku 6-lat przeprowadzono ankietę,  która składała się z kilkunastu pytań. Na jedno z pytań „Czy rodzice podjęliby jeszcze raz decyzję o zapisaniu dziecka do  klasy pierwszej w wieku 6-lat”, większość rodziców, w liczbie 25 odpowiedziała „tak”, co stanowi 92% wszystkich ankietowanych. Tylko 2 rodziców odpowiedziało na to pytanie „nie” , co stanowi 8% ogółu ankietowanych</a:t>
            </a:r>
          </a:p>
          <a:p>
            <a:pPr>
              <a:buNone/>
            </a:pPr>
            <a:r>
              <a:rPr lang="pl-PL" sz="2400" dirty="0" smtClean="0"/>
              <a:t>  ( argumentacja: niski poziom dojrzałości szkolnej ich dzieci).</a:t>
            </a:r>
          </a:p>
          <a:p>
            <a:r>
              <a:rPr lang="pl-PL" i="1" dirty="0" smtClean="0"/>
              <a:t> 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B050"/>
                </a:solidFill>
                <a:latin typeface="Berlin Sans FB Demi" pitchFamily="34" charset="0"/>
              </a:rPr>
              <a:t>WYNIK PRZEPROWADZONEJ ANKIETY</a:t>
            </a:r>
            <a:endParaRPr lang="pl-PL" sz="32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B050"/>
                </a:solidFill>
                <a:latin typeface="Berlin Sans FB Demi" pitchFamily="34" charset="0"/>
              </a:rPr>
              <a:t>WYNIK PRZEPROWADZONEJ ANKIETY</a:t>
            </a:r>
            <a:endParaRPr lang="pl-PL" sz="28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   </a:t>
            </a:r>
            <a:r>
              <a:rPr lang="pl-PL" sz="2400" b="1" dirty="0" smtClean="0">
                <a:solidFill>
                  <a:srgbClr val="C00000"/>
                </a:solidFill>
              </a:rPr>
              <a:t>Zespół Szkół nr 1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</a:rPr>
              <a:t>z Oddziałami Sportowymi 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</a:rPr>
              <a:t>   w Brzegu</a:t>
            </a:r>
            <a:r>
              <a:rPr lang="pl-PL" sz="2400" dirty="0" smtClean="0">
                <a:solidFill>
                  <a:srgbClr val="C00000"/>
                </a:solidFill>
              </a:rPr>
              <a:t/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b="1" dirty="0" smtClean="0">
                <a:solidFill>
                  <a:srgbClr val="C00000"/>
                </a:solidFill>
              </a:rPr>
              <a:t>ul. Poprzeczna 16</a:t>
            </a:r>
            <a:r>
              <a:rPr lang="pl-PL" sz="2400" dirty="0" smtClean="0">
                <a:solidFill>
                  <a:srgbClr val="C00000"/>
                </a:solidFill>
              </a:rPr>
              <a:t/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b="1" dirty="0" smtClean="0">
                <a:solidFill>
                  <a:srgbClr val="C00000"/>
                </a:solidFill>
              </a:rPr>
              <a:t>49 – 300 Brzeg</a:t>
            </a:r>
            <a:r>
              <a:rPr lang="pl-PL" sz="2400" dirty="0" smtClean="0">
                <a:solidFill>
                  <a:srgbClr val="C00000"/>
                </a:solidFill>
              </a:rPr>
              <a:t/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b="1" dirty="0" smtClean="0">
                <a:solidFill>
                  <a:srgbClr val="C00000"/>
                </a:solidFill>
              </a:rPr>
              <a:t>tel. 077 404 58 40</a:t>
            </a:r>
            <a:r>
              <a:rPr lang="pl-PL" sz="2400" dirty="0" smtClean="0">
                <a:solidFill>
                  <a:srgbClr val="C00000"/>
                </a:solidFill>
              </a:rPr>
              <a:t/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b="1" dirty="0" smtClean="0">
                <a:solidFill>
                  <a:srgbClr val="C00000"/>
                </a:solidFill>
              </a:rPr>
              <a:t>zs1zos.pl</a:t>
            </a:r>
            <a:r>
              <a:rPr lang="pl-PL" sz="2400" dirty="0" smtClean="0">
                <a:solidFill>
                  <a:srgbClr val="C00000"/>
                </a:solidFill>
              </a:rPr>
              <a:t/>
            </a:r>
            <a:br>
              <a:rPr lang="pl-PL" sz="2400" dirty="0" smtClean="0">
                <a:solidFill>
                  <a:srgbClr val="C00000"/>
                </a:solidFill>
              </a:rPr>
            </a:br>
            <a:endParaRPr lang="pl-PL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chemeClr val="tx2"/>
                </a:solidFill>
                <a:latin typeface="Algerian" pitchFamily="82" charset="0"/>
              </a:rPr>
              <a:t>             </a:t>
            </a:r>
            <a:r>
              <a:rPr lang="pl-PL" sz="4000" dirty="0" smtClean="0">
                <a:solidFill>
                  <a:srgbClr val="C00000"/>
                </a:solidFill>
                <a:latin typeface="Algerian" pitchFamily="82" charset="0"/>
              </a:rPr>
              <a:t>SERDECZNIE ZAPRASZAMY</a:t>
            </a:r>
            <a:endParaRPr lang="pl-PL" sz="4000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5" name="Obraz 4" descr="DSC03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5"/>
            <a:ext cx="4963308" cy="33223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algn="ctr">
              <a:buNone/>
            </a:pPr>
            <a:r>
              <a:rPr lang="pl-PL" sz="3200" b="1" dirty="0" smtClean="0">
                <a:solidFill>
                  <a:srgbClr val="0070C0"/>
                </a:solidFill>
                <a:latin typeface="Berlin Sans FB Demi" pitchFamily="34" charset="0"/>
              </a:rPr>
              <a:t>CEL NADRZĘDNY</a:t>
            </a:r>
            <a:r>
              <a:rPr lang="pl-PL" b="1" dirty="0" smtClean="0">
                <a:latin typeface="Berlin Sans FB Demi" pitchFamily="34" charset="0"/>
              </a:rPr>
              <a:t> </a:t>
            </a:r>
          </a:p>
          <a:p>
            <a:pPr algn="ctr">
              <a:buNone/>
            </a:pPr>
            <a:r>
              <a:rPr lang="pl-PL" b="1" dirty="0" smtClean="0">
                <a:latin typeface="Berlin Sans FB Demi" pitchFamily="34" charset="0"/>
              </a:rPr>
              <a:t>  </a:t>
            </a:r>
          </a:p>
          <a:p>
            <a:pPr algn="ctr">
              <a:buNone/>
            </a:pPr>
            <a:r>
              <a:rPr lang="pl-PL" b="1" dirty="0" smtClean="0"/>
              <a:t>Pozyskanie dzieci sześcioletnich do rozpoczęcia edukacji w Zespole Szkół Nr 1 </a:t>
            </a:r>
          </a:p>
          <a:p>
            <a:pPr lvl="1" algn="ctr">
              <a:buNone/>
            </a:pPr>
            <a:r>
              <a:rPr lang="pl-PL" b="1" dirty="0" smtClean="0"/>
              <a:t>   z Oddziałami Sportowymi w Brzegu</a:t>
            </a:r>
          </a:p>
          <a:p>
            <a:pPr lvl="1" algn="ctr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3140969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 smtClean="0"/>
              <a:t>Program realizowany jest  w następujących placówkach:</a:t>
            </a:r>
          </a:p>
          <a:p>
            <a:pPr lvl="0"/>
            <a:r>
              <a:rPr lang="pl-PL" dirty="0" smtClean="0"/>
              <a:t>Publiczne Przedszkole nr 10 w Brzegu,</a:t>
            </a:r>
          </a:p>
          <a:p>
            <a:pPr lvl="0"/>
            <a:r>
              <a:rPr lang="pl-PL" dirty="0" smtClean="0"/>
              <a:t>Publiczne Przedszkole Integracyjne nr 7 w Brzegu,</a:t>
            </a:r>
          </a:p>
          <a:p>
            <a:pPr lvl="0"/>
            <a:r>
              <a:rPr lang="pl-PL" dirty="0" smtClean="0"/>
              <a:t>Publiczne Przedszkole nr 8 w Brzegu,</a:t>
            </a:r>
          </a:p>
          <a:p>
            <a:pPr lvl="0"/>
            <a:r>
              <a:rPr lang="pl-PL" dirty="0" smtClean="0"/>
              <a:t>Publiczne Przedszkole nr 11 w Brzegu,</a:t>
            </a:r>
          </a:p>
          <a:p>
            <a:pPr lvl="0"/>
            <a:r>
              <a:rPr lang="pl-PL" dirty="0" smtClean="0"/>
              <a:t>Publiczna Szkoła Podstawowa nr 6 w Zespole Szkół nr 1 </a:t>
            </a:r>
          </a:p>
          <a:p>
            <a:pPr lvl="0"/>
            <a:r>
              <a:rPr lang="pl-PL" dirty="0" smtClean="0"/>
              <a:t>z Oddziałami Sportowymi w Brzegu.</a:t>
            </a:r>
            <a:endParaRPr lang="pl-PL" dirty="0"/>
          </a:p>
        </p:txBody>
      </p:sp>
      <p:pic>
        <p:nvPicPr>
          <p:cNvPr id="3074" name="Picture 2" descr="C:\Documents and Settings\Jagoda\Ustawienia lokalne\Temporary Internet Files\Content.IE5\0SHX729M\MP9004487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3466" y="4797152"/>
            <a:ext cx="1292990" cy="126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   Niwelowanie </a:t>
            </a:r>
            <a:r>
              <a:rPr lang="pl-PL" dirty="0" smtClean="0"/>
              <a:t>u dzieci sześcioletnich stresu </a:t>
            </a:r>
            <a:r>
              <a:rPr lang="pl-PL" dirty="0" smtClean="0"/>
              <a:t>związanego </a:t>
            </a:r>
            <a:r>
              <a:rPr lang="pl-PL" dirty="0" smtClean="0"/>
              <a:t>z podjęciem nauki w </a:t>
            </a:r>
            <a:r>
              <a:rPr lang="pl-PL" dirty="0" smtClean="0"/>
              <a:t>szkole, </a:t>
            </a:r>
            <a:r>
              <a:rPr lang="pl-PL" dirty="0" smtClean="0"/>
              <a:t>i</a:t>
            </a:r>
            <a:r>
              <a:rPr lang="pl-PL" dirty="0" smtClean="0"/>
              <a:t>ntegracja </a:t>
            </a:r>
            <a:r>
              <a:rPr lang="pl-PL" dirty="0" smtClean="0"/>
              <a:t>dzieci szkolnych z dziećmi sześcioletnimi oraz zapoznanie rodziców</a:t>
            </a:r>
          </a:p>
          <a:p>
            <a:pPr lvl="0">
              <a:buNone/>
            </a:pPr>
            <a:r>
              <a:rPr lang="pl-PL" dirty="0" smtClean="0"/>
              <a:t>   i dzieci z bazą dydaktyczną i edukacyjną szkoły.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  <a:latin typeface="Berlin Sans FB Demi" pitchFamily="34" charset="0"/>
              </a:rPr>
              <a:t>CEL SZCZEGÓŁOWY</a:t>
            </a:r>
            <a:endParaRPr lang="pl-PL" sz="32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Autofit/>
          </a:bodyPr>
          <a:lstStyle/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Zostańmy przyjaciółmi.</a:t>
            </a:r>
          </a:p>
          <a:p>
            <a:r>
              <a:rPr lang="pl-PL" sz="2400" dirty="0" smtClean="0"/>
              <a:t>W zdrowym ciele zdrowy duch.</a:t>
            </a:r>
          </a:p>
          <a:p>
            <a:r>
              <a:rPr lang="pl-PL" sz="2400" dirty="0" smtClean="0"/>
              <a:t>Będziemy artystami.</a:t>
            </a:r>
          </a:p>
          <a:p>
            <a:r>
              <a:rPr lang="pl-PL" sz="2400" dirty="0" smtClean="0"/>
              <a:t>Na ekologicznej ścieżce.</a:t>
            </a:r>
          </a:p>
          <a:p>
            <a:pPr>
              <a:buNone/>
            </a:pPr>
            <a:r>
              <a:rPr lang="pl-PL" sz="2400" dirty="0" smtClean="0"/>
              <a:t> 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93022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  <a:latin typeface="Berlin Sans FB Demi" pitchFamily="34" charset="0"/>
              </a:rPr>
              <a:t>ZAPLANOWANE MODUŁY DO REALIZACJI</a:t>
            </a:r>
            <a:r>
              <a:rPr lang="pl-PL" sz="3200" b="1" dirty="0" smtClean="0">
                <a:solidFill>
                  <a:schemeClr val="tx2"/>
                </a:solidFill>
              </a:rPr>
              <a:t>:</a:t>
            </a:r>
            <a:endParaRPr lang="pl-PL" sz="3200" dirty="0">
              <a:solidFill>
                <a:schemeClr val="tx2"/>
              </a:solidFill>
            </a:endParaRPr>
          </a:p>
        </p:txBody>
      </p:sp>
      <p:pic>
        <p:nvPicPr>
          <p:cNvPr id="4" name="Picture 3" descr="C:\Documents and Settings\Jagoda\Ustawienia lokalne\Temporary Internet Files\Content.IE5\FH8JWP2A\MC900232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13176"/>
            <a:ext cx="1967620" cy="15119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 smtClean="0"/>
              <a:t>   Efekty</a:t>
            </a:r>
            <a:r>
              <a:rPr lang="pl-PL" sz="2000" dirty="0" smtClean="0"/>
              <a:t> realizacji projektu badamy za pomocą opracowanych </a:t>
            </a:r>
          </a:p>
          <a:p>
            <a:pPr>
              <a:buNone/>
            </a:pPr>
            <a:r>
              <a:rPr lang="pl-PL" sz="2000" dirty="0" smtClean="0"/>
              <a:t>    i załączonych arkuszy ewaluacyjnych w których zawarte są zadania. </a:t>
            </a:r>
          </a:p>
          <a:p>
            <a:pPr>
              <a:buNone/>
            </a:pPr>
            <a:r>
              <a:rPr lang="pl-PL" sz="2000" dirty="0" smtClean="0"/>
              <a:t>    </a:t>
            </a:r>
          </a:p>
          <a:p>
            <a:pPr>
              <a:buNone/>
            </a:pPr>
            <a:r>
              <a:rPr lang="pl-PL" sz="2000" dirty="0" smtClean="0"/>
              <a:t>  </a:t>
            </a:r>
            <a:r>
              <a:rPr lang="pl-PL" sz="2000" b="1" dirty="0" smtClean="0"/>
              <a:t>Osiągnięcia dziecka  oceniamy  na podstawie:</a:t>
            </a:r>
          </a:p>
          <a:p>
            <a:pPr lvl="0"/>
            <a:r>
              <a:rPr lang="pl-PL" sz="2000" dirty="0" smtClean="0"/>
              <a:t>prac plastycznych,</a:t>
            </a:r>
          </a:p>
          <a:p>
            <a:pPr lvl="0"/>
            <a:r>
              <a:rPr lang="pl-PL" sz="2000" dirty="0" smtClean="0"/>
              <a:t>udziału w konkursach,</a:t>
            </a:r>
          </a:p>
          <a:p>
            <a:pPr lvl="0"/>
            <a:r>
              <a:rPr lang="pl-PL" sz="2000" dirty="0" smtClean="0"/>
              <a:t>obserwacji,</a:t>
            </a:r>
          </a:p>
          <a:p>
            <a:pPr lvl="0"/>
            <a:r>
              <a:rPr lang="pl-PL" sz="2000" dirty="0" smtClean="0"/>
              <a:t>kart pracy,</a:t>
            </a:r>
          </a:p>
          <a:p>
            <a:pPr lvl="0"/>
            <a:r>
              <a:rPr lang="pl-PL" sz="2000" dirty="0" smtClean="0"/>
              <a:t>ankiet  skierowanych do nauczycieli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  <a:latin typeface="Berlin Sans FB Demi" pitchFamily="34" charset="0"/>
              </a:rPr>
              <a:t>EWALUACJA</a:t>
            </a:r>
            <a:endParaRPr lang="pl-PL" sz="32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pic>
        <p:nvPicPr>
          <p:cNvPr id="4098" name="Picture 2" descr="C:\Documents and Settings\Jagoda\Ustawienia lokalne\Temporary Internet Files\Content.IE5\UE23QS0T\MC9002320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1865014" cy="16748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Rok 2010/11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Rok 2011/12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Rok 2012/13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 uczniów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23 uczniów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16 uczniów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  <a:latin typeface="Berlin Sans FB Demi" pitchFamily="34" charset="0"/>
              </a:rPr>
              <a:t>STATYSTYKA SZEŚCIOLATKÓW W SZKOLE</a:t>
            </a:r>
            <a:endParaRPr lang="pl-PL" sz="28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3068960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roku szkolnym 2010/2011 do naszej szkoły uczęszczało 2 uczniów sześcioletnich, co stanowiło 3,4% wszystkich pierwszaków.</a:t>
            </a:r>
          </a:p>
          <a:p>
            <a:endParaRPr lang="pl-PL" dirty="0" smtClean="0"/>
          </a:p>
          <a:p>
            <a:r>
              <a:rPr lang="pl-PL" dirty="0" smtClean="0"/>
              <a:t>W roku szkolnym 2011/2012 liczba dzieci sześcioletnich wzrosła do 23 uczniów, co stanowi 21% wszystkich uczniów klas pierwszych.</a:t>
            </a:r>
          </a:p>
          <a:p>
            <a:endParaRPr lang="pl-PL" dirty="0" smtClean="0"/>
          </a:p>
          <a:p>
            <a:r>
              <a:rPr lang="pl-PL" dirty="0" smtClean="0"/>
              <a:t> W roku szkolnym 2012/2013 liczba sześciolatków wyniosła 16, co stanowi 19% wszystkich uczniów zapisanych do klasy pierwszej.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29208" y="146714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210146"/>
          </a:xfrm>
        </p:spPr>
        <p:txBody>
          <a:bodyPr>
            <a:noAutofit/>
          </a:bodyPr>
          <a:lstStyle/>
          <a:p>
            <a: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2010/11 – siedmiolatków 57, sześciolatków – 2  - Razem – 59</a:t>
            </a:r>
            <a:b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2011/12 – siedmiolatków – 86, sześciolatków – 23 - Razem – 109</a:t>
            </a:r>
            <a:b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2012/13 – siedmiolatków 68, sześciolatków – 16 - Razem - 85</a:t>
            </a:r>
            <a:br>
              <a:rPr lang="pl-PL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1334</TotalTime>
  <Words>1724</Words>
  <Application>Microsoft Office PowerPoint</Application>
  <PresentationFormat>Pokaz na ekranie (4:3)</PresentationFormat>
  <Paragraphs>216</Paragraphs>
  <Slides>38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Hol</vt:lpstr>
      <vt:lpstr>Slajd 1</vt:lpstr>
      <vt:lpstr>         ZESPÓŁ SZKÓŁ NR 1  Z ODDZIAŁAMI SPORTOWYMI W BRZEGU: SZKOŁA PODSTAWOWA – 19 ODDZIAŁÓW – 521 UCZNIÓW (W TYM 41 SZEŚCIOLATKÓW) GIMNAZJUM – 11 ODDZIAŁÓW – 292 UCZNIÓW</vt:lpstr>
      <vt:lpstr> PROJEKT  przyjęcia sześciolatków  do Zespołu Szkół Nr 1  z Oddziałami Sportowymi  w Brzegu </vt:lpstr>
      <vt:lpstr>Slajd 4</vt:lpstr>
      <vt:lpstr>CEL SZCZEGÓŁOWY</vt:lpstr>
      <vt:lpstr>ZAPLANOWANE MODUŁY DO REALIZACJI:</vt:lpstr>
      <vt:lpstr>EWALUACJA</vt:lpstr>
      <vt:lpstr>STATYSTYKA SZEŚCIOLATKÓW W SZKOLE</vt:lpstr>
      <vt:lpstr>2010/11 – siedmiolatków 57, sześciolatków – 2  - Razem – 59 2011/12 – siedmiolatków – 86, sześciolatków – 23 - Razem – 109 2012/13 – siedmiolatków 68, sześciolatków – 16 - Razem - 85 </vt:lpstr>
      <vt:lpstr>CO SZKOŁA OFERUJE KAŻDEMU SZEŚCIOLATKOWI: </vt:lpstr>
      <vt:lpstr>CO NAS WYRÓŻNIA? </vt:lpstr>
      <vt:lpstr>DNI OTWARTE DLA SZEŚCIOLATKÓW</vt:lpstr>
      <vt:lpstr>Slajd 13</vt:lpstr>
      <vt:lpstr>    ZAJĘCIA OTWARTE DLA PRZEDSZKOLAKÓW</vt:lpstr>
      <vt:lpstr>Slajd 15</vt:lpstr>
      <vt:lpstr>ZAJĘCIA W BIBLIOTECE MIEJSKIEJ</vt:lpstr>
      <vt:lpstr>Slajd 17</vt:lpstr>
      <vt:lpstr>Slajd 18</vt:lpstr>
      <vt:lpstr>Slajd 19</vt:lpstr>
      <vt:lpstr>        PRACOWNIA KOMPUTEROWA</vt:lpstr>
      <vt:lpstr>SALA ZABAW – ULUBIONE MIEJSCE UCZNIÓW</vt:lpstr>
      <vt:lpstr>             BEZPIECZNY PLAC ZABAW </vt:lpstr>
      <vt:lpstr>NOWOCZESNA SALA GIMNASTYCZNA Z KOMPLEKSEM BOISK</vt:lpstr>
      <vt:lpstr>GABINET TERAPEUTYCZNO - LOGOPEDYCZNY</vt:lpstr>
      <vt:lpstr> NAUKA PŁYWANIA NA KRYTYM BASENIE</vt:lpstr>
      <vt:lpstr>PROFESJONALNA OPIEKA MEDYCZNA</vt:lpstr>
      <vt:lpstr>               METODY PRACY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WYNIK PRZEPROWADZONEJ ANKIETY</vt:lpstr>
      <vt:lpstr>WYNIK PRZEPROWADZONEJ ANKIETY</vt:lpstr>
      <vt:lpstr>Slajd 38</vt:lpstr>
    </vt:vector>
  </TitlesOfParts>
  <Company>The_Beatles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SZKOŁ NR 1 Z ODDZIAŁAMI SPORTOWYMI W BRZEGU</dc:title>
  <dc:creator>Jagoda</dc:creator>
  <cp:lastModifiedBy>Jagoda</cp:lastModifiedBy>
  <cp:revision>325</cp:revision>
  <dcterms:created xsi:type="dcterms:W3CDTF">2013-02-27T15:29:12Z</dcterms:created>
  <dcterms:modified xsi:type="dcterms:W3CDTF">2013-03-18T21:16:30Z</dcterms:modified>
</cp:coreProperties>
</file>